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30"/>
  </p:notesMasterIdLst>
  <p:sldIdLst>
    <p:sldId id="268" r:id="rId3"/>
    <p:sldId id="284" r:id="rId4"/>
    <p:sldId id="285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6" r:id="rId15"/>
    <p:sldId id="271" r:id="rId16"/>
    <p:sldId id="273" r:id="rId17"/>
    <p:sldId id="270" r:id="rId18"/>
    <p:sldId id="296" r:id="rId19"/>
    <p:sldId id="297" r:id="rId20"/>
    <p:sldId id="289" r:id="rId21"/>
    <p:sldId id="301" r:id="rId22"/>
    <p:sldId id="290" r:id="rId23"/>
    <p:sldId id="291" r:id="rId24"/>
    <p:sldId id="298" r:id="rId25"/>
    <p:sldId id="299" r:id="rId26"/>
    <p:sldId id="300" r:id="rId27"/>
    <p:sldId id="267" r:id="rId28"/>
    <p:sldId id="29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55"/>
  </p:normalViewPr>
  <p:slideViewPr>
    <p:cSldViewPr snapToGrid="0" snapToObjects="1" showGuides="1">
      <p:cViewPr>
        <p:scale>
          <a:sx n="95" d="100"/>
          <a:sy n="95" d="100"/>
        </p:scale>
        <p:origin x="264" y="8"/>
      </p:cViewPr>
      <p:guideLst>
        <p:guide orient="horz" pos="2160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14645-2BA4-9B4C-AD07-1A6EFB308DC8}" type="datetimeFigureOut">
              <a:rPr lang="en-US" smtClean="0"/>
              <a:t>4/29/17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4ACF4-ED0C-B54C-8EEC-A082B1881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12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88509-0696-9B45-907F-39A9337401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881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8B69F-6050-3F4E-9BD8-607DFE3B772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512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8B69F-6050-3F4E-9BD8-607DFE3B772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080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4/29/17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4/29/17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4/29/17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4/29/17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4/29/17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4/29/17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4/29/17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4/29/17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4/29/17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4/29/17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4/29/17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4/29/17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4/29/17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4/29/17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4/29/17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4/29/17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4/29/17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4/29/17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4/29/17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4/29/17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4/29/17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4/29/17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4/29/17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4669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4/29/17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248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2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3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0"/>
            <a:ext cx="12192000" cy="68453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2680"/>
            <a:ext cx="12191999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1" y="19020"/>
            <a:ext cx="120919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latin typeface="Century Gothic" charset="0"/>
                <a:ea typeface="Century Gothic" charset="0"/>
                <a:cs typeface="Century Gothic" charset="0"/>
              </a:rPr>
              <a:t>Looking for clues to changes in Arctic </a:t>
            </a:r>
          </a:p>
          <a:p>
            <a:r>
              <a:rPr lang="en-US" sz="7200" b="1" dirty="0" smtClean="0">
                <a:latin typeface="Century Gothic" charset="0"/>
                <a:ea typeface="Century Gothic" charset="0"/>
                <a:cs typeface="Century Gothic" charset="0"/>
              </a:rPr>
              <a:t>sea ice</a:t>
            </a:r>
            <a:endParaRPr lang="en-US" sz="7200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97920" y="6382586"/>
            <a:ext cx="120919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Century Gothic" charset="0"/>
                <a:ea typeface="Century Gothic" charset="0"/>
                <a:cs typeface="Century Gothic" charset="0"/>
              </a:rPr>
              <a:t>Climate </a:t>
            </a:r>
            <a:r>
              <a:rPr lang="en-US" sz="3000" b="1" dirty="0" smtClean="0">
                <a:latin typeface="Century Gothic" charset="0"/>
                <a:ea typeface="Century Gothic" charset="0"/>
                <a:cs typeface="Century Gothic" charset="0"/>
              </a:rPr>
              <a:t>Science </a:t>
            </a:r>
            <a:r>
              <a:rPr lang="en-US" sz="3000" b="1" smtClean="0">
                <a:latin typeface="Century Gothic" charset="0"/>
                <a:ea typeface="Century Gothic" charset="0"/>
                <a:cs typeface="Century Gothic" charset="0"/>
              </a:rPr>
              <a:t>• DSI Hackathon </a:t>
            </a:r>
            <a:r>
              <a:rPr lang="en-US" sz="3000" b="1" dirty="0" smtClean="0">
                <a:latin typeface="Century Gothic" charset="0"/>
                <a:ea typeface="Century Gothic" charset="0"/>
                <a:cs typeface="Century Gothic" charset="0"/>
              </a:rPr>
              <a:t>• </a:t>
            </a:r>
            <a:r>
              <a:rPr lang="en-US" sz="3000" b="1" dirty="0">
                <a:latin typeface="Century Gothic" charset="0"/>
                <a:ea typeface="Century Gothic" charset="0"/>
                <a:cs typeface="Century Gothic" charset="0"/>
              </a:rPr>
              <a:t>2017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124699" y="4272677"/>
            <a:ext cx="12091917" cy="2031325"/>
            <a:chOff x="6095999" y="3949512"/>
            <a:chExt cx="12091917" cy="2031325"/>
          </a:xfrm>
        </p:grpSpPr>
        <p:sp>
          <p:nvSpPr>
            <p:cNvPr id="13" name="TextBox 12"/>
            <p:cNvSpPr txBox="1"/>
            <p:nvPr/>
          </p:nvSpPr>
          <p:spPr>
            <a:xfrm>
              <a:off x="6095999" y="3949512"/>
              <a:ext cx="1209191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200" dirty="0" smtClean="0">
                  <a:latin typeface="Century Gothic" charset="0"/>
                  <a:ea typeface="Century Gothic" charset="0"/>
                  <a:cs typeface="Century Gothic" charset="0"/>
                </a:rPr>
                <a:t>Zachary Labe</a:t>
              </a:r>
            </a:p>
            <a:p>
              <a:r>
                <a:rPr lang="en-US" sz="4200" dirty="0" smtClean="0">
                  <a:latin typeface="Century Gothic" charset="0"/>
                  <a:ea typeface="Century Gothic" charset="0"/>
                  <a:cs typeface="Century Gothic" charset="0"/>
                </a:rPr>
                <a:t>	 </a:t>
              </a:r>
              <a:r>
                <a:rPr lang="en-US" sz="4200" dirty="0" err="1" smtClean="0">
                  <a:latin typeface="Century Gothic" charset="0"/>
                  <a:ea typeface="Century Gothic" charset="0"/>
                  <a:cs typeface="Century Gothic" charset="0"/>
                </a:rPr>
                <a:t>zlabe</a:t>
              </a:r>
              <a:r>
                <a:rPr lang="en-US" sz="4200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entury Gothic" charset="0"/>
                  <a:ea typeface="Century Gothic" charset="0"/>
                  <a:cs typeface="Century Gothic" charset="0"/>
                </a:rPr>
                <a:t>@</a:t>
              </a:r>
              <a:r>
                <a:rPr lang="en-US" sz="4200" dirty="0" err="1" smtClean="0">
                  <a:latin typeface="Century Gothic" charset="0"/>
                  <a:ea typeface="Century Gothic" charset="0"/>
                  <a:cs typeface="Century Gothic" charset="0"/>
                </a:rPr>
                <a:t>uci.edu</a:t>
              </a:r>
              <a:endParaRPr lang="en-US" sz="4200" dirty="0" smtClean="0">
                <a:latin typeface="Century Gothic" charset="0"/>
                <a:ea typeface="Century Gothic" charset="0"/>
                <a:cs typeface="Century Gothic" charset="0"/>
              </a:endParaRPr>
            </a:p>
            <a:p>
              <a:r>
                <a:rPr lang="en-US" sz="4200" dirty="0" smtClean="0">
                  <a:latin typeface="Century Gothic" charset="0"/>
                  <a:ea typeface="Century Gothic" charset="0"/>
                  <a:cs typeface="Century Gothic" charset="0"/>
                </a:rPr>
                <a:t>		</a:t>
              </a:r>
              <a:r>
                <a:rPr lang="en-US" sz="42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entury Gothic" charset="0"/>
                  <a:ea typeface="Century Gothic" charset="0"/>
                  <a:cs typeface="Century Gothic" charset="0"/>
                </a:rPr>
                <a:t>@</a:t>
              </a:r>
              <a:r>
                <a:rPr lang="en-US" sz="4200" dirty="0" err="1" smtClean="0">
                  <a:latin typeface="Century Gothic" charset="0"/>
                  <a:ea typeface="Century Gothic" charset="0"/>
                  <a:cs typeface="Century Gothic" charset="0"/>
                </a:rPr>
                <a:t>ZLabe</a:t>
              </a:r>
              <a:endParaRPr lang="en-US" sz="4200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tretch>
              <a:fillRect/>
            </a:stretch>
          </p:blipFill>
          <p:spPr>
            <a:xfrm>
              <a:off x="7453313" y="5347420"/>
              <a:ext cx="476249" cy="476249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tretch>
              <a:fillRect/>
            </a:stretch>
          </p:blipFill>
          <p:spPr>
            <a:xfrm>
              <a:off x="6579397" y="4711622"/>
              <a:ext cx="535782" cy="5357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35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8600"/>
            <a:ext cx="12192000" cy="38436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58202">
            <a:off x="1524000" y="1955800"/>
            <a:ext cx="9131300" cy="2933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174654"/>
            <a:ext cx="9566275" cy="25086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8173">
            <a:off x="-96465" y="1348429"/>
            <a:ext cx="12384928" cy="25825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57367">
            <a:off x="718026" y="2307710"/>
            <a:ext cx="10416222" cy="15373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4626"/>
            <a:ext cx="12192000" cy="11097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-39826"/>
            <a:ext cx="12191999" cy="6897826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" y="3828558"/>
            <a:ext cx="109855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8600"/>
            <a:ext cx="12192000" cy="38436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58202">
            <a:off x="1524000" y="1955800"/>
            <a:ext cx="9131300" cy="2933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174654"/>
            <a:ext cx="9566275" cy="25086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8173">
            <a:off x="-96465" y="1348429"/>
            <a:ext cx="12384928" cy="25825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57367">
            <a:off x="718026" y="2307710"/>
            <a:ext cx="10416222" cy="15373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4626"/>
            <a:ext cx="12192000" cy="11097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" y="3828558"/>
            <a:ext cx="10985500" cy="2006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-39826"/>
            <a:ext cx="12191999" cy="6897826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6" y="3098800"/>
            <a:ext cx="12162554" cy="72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35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8600"/>
            <a:ext cx="12192000" cy="38436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58202">
            <a:off x="1524000" y="1955800"/>
            <a:ext cx="9131300" cy="2933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174654"/>
            <a:ext cx="9566275" cy="25086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8173">
            <a:off x="-96465" y="1348429"/>
            <a:ext cx="12384928" cy="25825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57367">
            <a:off x="718026" y="2307710"/>
            <a:ext cx="10416222" cy="15373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4626"/>
            <a:ext cx="12192000" cy="11097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" y="3828558"/>
            <a:ext cx="10985500" cy="2006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6" y="3098800"/>
            <a:ext cx="12162554" cy="72559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-39826"/>
            <a:ext cx="12191999" cy="6897826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00" y="1981200"/>
            <a:ext cx="7213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0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18" y="0"/>
            <a:ext cx="10287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763871" y="5286374"/>
            <a:ext cx="3394541" cy="842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7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12" y="0"/>
            <a:ext cx="1039177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14512" y="5829299"/>
            <a:ext cx="8715376" cy="842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1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274838"/>
            <a:ext cx="1219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latin typeface="Century Gothic" charset="0"/>
                <a:ea typeface="Century Gothic" charset="0"/>
                <a:cs typeface="Century Gothic" charset="0"/>
              </a:rPr>
              <a:t>How do these changes compare to the past?</a:t>
            </a:r>
            <a:endParaRPr lang="en-US" sz="72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59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" y="0"/>
            <a:ext cx="104775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00224" y="5372099"/>
            <a:ext cx="2386013" cy="842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2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75419" y="185566"/>
            <a:ext cx="53578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3200" b="1" dirty="0">
                <a:latin typeface="Century Gothic" charset="0"/>
                <a:ea typeface="Century Gothic" charset="0"/>
                <a:cs typeface="Century Gothic" charset="0"/>
              </a:rPr>
              <a:t>A database for depicting Arctic sea ice variations back to 1850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40505" y="482892"/>
            <a:ext cx="5045870" cy="5892215"/>
            <a:chOff x="783430" y="314910"/>
            <a:chExt cx="5045870" cy="589221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430" y="314910"/>
              <a:ext cx="3338513" cy="4861178"/>
            </a:xfrm>
            <a:prstGeom prst="rect">
              <a:avLst/>
            </a:prstGeom>
            <a:scene3d>
              <a:camera prst="orthographicFront">
                <a:rot lat="1200000" lon="19800000" rev="0"/>
              </a:camera>
              <a:lightRig rig="threePt" dir="t"/>
            </a:scene3d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2549" y="658589"/>
              <a:ext cx="3338513" cy="4861178"/>
            </a:xfrm>
            <a:prstGeom prst="rect">
              <a:avLst/>
            </a:prstGeom>
            <a:scene3d>
              <a:camera prst="orthographicFront">
                <a:rot lat="1200000" lon="19800000" rev="0"/>
              </a:camera>
              <a:lightRig rig="threePt" dir="t"/>
            </a:scene3d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1668" y="1002268"/>
              <a:ext cx="3338513" cy="4861178"/>
            </a:xfrm>
            <a:prstGeom prst="rect">
              <a:avLst/>
            </a:prstGeom>
            <a:scene3d>
              <a:camera prst="orthographicFront">
                <a:rot lat="1200000" lon="19800000" rev="0"/>
              </a:camera>
              <a:lightRig rig="threePt" dir="t"/>
            </a:scene3d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0787" y="1345947"/>
              <a:ext cx="3338513" cy="4861178"/>
            </a:xfrm>
            <a:prstGeom prst="rect">
              <a:avLst/>
            </a:prstGeom>
            <a:scene3d>
              <a:camera prst="isometricRightUp">
                <a:rot lat="1200000" lon="19800000" rev="0"/>
              </a:camera>
              <a:lightRig rig="threePt" dir="t"/>
            </a:scene3d>
          </p:spPr>
        </p:pic>
      </p:grpSp>
      <p:sp>
        <p:nvSpPr>
          <p:cNvPr id="9" name="Rectangle 8"/>
          <p:cNvSpPr/>
          <p:nvPr/>
        </p:nvSpPr>
        <p:spPr>
          <a:xfrm>
            <a:off x="6203156" y="2022315"/>
            <a:ext cx="6096000" cy="126188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/>
            <a:r>
              <a:rPr lang="en-US" sz="1900" dirty="0" smtClean="0">
                <a:latin typeface="Century Gothic" charset="0"/>
                <a:ea typeface="Century Gothic" charset="0"/>
                <a:cs typeface="Century Gothic" charset="0"/>
              </a:rPr>
              <a:t>John </a:t>
            </a:r>
            <a:r>
              <a:rPr lang="en-US" sz="1900" dirty="0">
                <a:latin typeface="Century Gothic" charset="0"/>
                <a:ea typeface="Century Gothic" charset="0"/>
                <a:cs typeface="Century Gothic" charset="0"/>
              </a:rPr>
              <a:t>E. Walsh,</a:t>
            </a:r>
          </a:p>
          <a:p>
            <a:pPr algn="ctr" fontAlgn="base"/>
            <a:r>
              <a:rPr lang="en-US" sz="1900" dirty="0">
                <a:latin typeface="Century Gothic" charset="0"/>
                <a:ea typeface="Century Gothic" charset="0"/>
                <a:cs typeface="Century Gothic" charset="0"/>
              </a:rPr>
              <a:t>Florence </a:t>
            </a:r>
            <a:r>
              <a:rPr lang="en-US" sz="1900" dirty="0" err="1">
                <a:latin typeface="Century Gothic" charset="0"/>
                <a:ea typeface="Century Gothic" charset="0"/>
                <a:cs typeface="Century Gothic" charset="0"/>
              </a:rPr>
              <a:t>Fetterer</a:t>
            </a:r>
            <a:r>
              <a:rPr lang="en-US" sz="1900" dirty="0">
                <a:latin typeface="Century Gothic" charset="0"/>
                <a:ea typeface="Century Gothic" charset="0"/>
                <a:cs typeface="Century Gothic" charset="0"/>
              </a:rPr>
              <a:t>,</a:t>
            </a:r>
          </a:p>
          <a:p>
            <a:pPr algn="ctr" fontAlgn="base"/>
            <a:r>
              <a:rPr lang="en-US" sz="1900" dirty="0">
                <a:latin typeface="Century Gothic" charset="0"/>
                <a:ea typeface="Century Gothic" charset="0"/>
                <a:cs typeface="Century Gothic" charset="0"/>
              </a:rPr>
              <a:t>J. Scott Stewart,</a:t>
            </a:r>
          </a:p>
          <a:p>
            <a:pPr algn="ctr" fontAlgn="base"/>
            <a:r>
              <a:rPr lang="en-US" sz="1900" dirty="0">
                <a:latin typeface="Century Gothic" charset="0"/>
                <a:ea typeface="Century Gothic" charset="0"/>
                <a:cs typeface="Century Gothic" charset="0"/>
              </a:rPr>
              <a:t>William L. Chapman</a:t>
            </a:r>
            <a:endParaRPr lang="en-US" sz="1900" b="0" i="0" dirty="0">
              <a:effectLst/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203156" y="3338132"/>
            <a:ext cx="6096000" cy="3847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/>
            <a:r>
              <a:rPr lang="en-US" sz="1900" dirty="0" smtClean="0">
                <a:latin typeface="Century Gothic" charset="0"/>
                <a:ea typeface="Century Gothic" charset="0"/>
                <a:cs typeface="Century Gothic" charset="0"/>
              </a:rPr>
              <a:t>11 June 2016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03156" y="3770961"/>
            <a:ext cx="6096000" cy="3847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/>
            <a:r>
              <a:rPr lang="en-US" sz="1900" i="1" dirty="0" smtClean="0">
                <a:latin typeface="Century Gothic" charset="0"/>
                <a:ea typeface="Century Gothic" charset="0"/>
                <a:cs typeface="Century Gothic" charset="0"/>
              </a:rPr>
              <a:t>Geographical Review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72249" y="4217237"/>
            <a:ext cx="5357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3200" b="1" dirty="0" smtClean="0">
                <a:latin typeface="Century Gothic" charset="0"/>
                <a:ea typeface="Century Gothic" charset="0"/>
                <a:cs typeface="Century Gothic" charset="0"/>
              </a:rPr>
              <a:t>Helpful References</a:t>
            </a:r>
            <a:endParaRPr lang="en-US" sz="3200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203156" y="4722075"/>
            <a:ext cx="5855494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1900" dirty="0">
                <a:latin typeface="Century Gothic" charset="0"/>
                <a:ea typeface="Century Gothic" charset="0"/>
                <a:cs typeface="Century Gothic" charset="0"/>
              </a:rPr>
              <a:t>Guest post: Piecing together the Arctic’s sea ice history back to </a:t>
            </a:r>
            <a:r>
              <a:rPr lang="en-US" sz="1900" dirty="0" smtClean="0">
                <a:latin typeface="Century Gothic" charset="0"/>
                <a:ea typeface="Century Gothic" charset="0"/>
                <a:cs typeface="Century Gothic" charset="0"/>
              </a:rPr>
              <a:t>1850 [</a:t>
            </a:r>
            <a:r>
              <a:rPr lang="en-US" sz="1900" i="1" dirty="0" smtClean="0">
                <a:latin typeface="Century Gothic" charset="0"/>
                <a:ea typeface="Century Gothic" charset="0"/>
                <a:cs typeface="Century Gothic" charset="0"/>
              </a:rPr>
              <a:t>Carbon Brief</a:t>
            </a:r>
            <a:r>
              <a:rPr lang="en-US" sz="1900" dirty="0" smtClean="0">
                <a:latin typeface="Century Gothic" charset="0"/>
                <a:ea typeface="Century Gothic" charset="0"/>
                <a:cs typeface="Century Gothic" charset="0"/>
              </a:rPr>
              <a:t>]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900" dirty="0">
                <a:latin typeface="Century Gothic" charset="0"/>
                <a:ea typeface="Century Gothic" charset="0"/>
                <a:cs typeface="Century Gothic" charset="0"/>
              </a:rPr>
              <a:t>Arctic Summer Sea Ice – Going Down, Down, </a:t>
            </a:r>
            <a:r>
              <a:rPr lang="en-US" sz="1900" dirty="0" smtClean="0">
                <a:latin typeface="Century Gothic" charset="0"/>
                <a:ea typeface="Century Gothic" charset="0"/>
                <a:cs typeface="Century Gothic" charset="0"/>
              </a:rPr>
              <a:t>Down [</a:t>
            </a:r>
            <a:r>
              <a:rPr lang="en-US" sz="1900" i="1" dirty="0" smtClean="0">
                <a:latin typeface="Century Gothic" charset="0"/>
                <a:ea typeface="Century Gothic" charset="0"/>
                <a:cs typeface="Century Gothic" charset="0"/>
              </a:rPr>
              <a:t>The New York Times</a:t>
            </a:r>
            <a:r>
              <a:rPr lang="en-US" sz="1900" dirty="0" smtClean="0">
                <a:latin typeface="Century Gothic" charset="0"/>
                <a:ea typeface="Century Gothic" charset="0"/>
                <a:cs typeface="Century Gothic" charset="0"/>
              </a:rPr>
              <a:t>]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900" dirty="0">
                <a:latin typeface="Century Gothic" charset="0"/>
                <a:ea typeface="Century Gothic" charset="0"/>
                <a:cs typeface="Century Gothic" charset="0"/>
              </a:rPr>
              <a:t>Historical Data Shows Arctic Melt of Last Two Decades Is </a:t>
            </a:r>
            <a:r>
              <a:rPr lang="en-US" sz="1900" dirty="0" smtClean="0">
                <a:latin typeface="Century Gothic" charset="0"/>
                <a:ea typeface="Century Gothic" charset="0"/>
                <a:cs typeface="Century Gothic" charset="0"/>
              </a:rPr>
              <a:t>'Unprecedented’ [</a:t>
            </a:r>
            <a:r>
              <a:rPr lang="en-US" sz="1900" i="1" dirty="0" err="1" smtClean="0">
                <a:latin typeface="Century Gothic" charset="0"/>
                <a:ea typeface="Century Gothic" charset="0"/>
                <a:cs typeface="Century Gothic" charset="0"/>
              </a:rPr>
              <a:t>InsideClimate</a:t>
            </a:r>
            <a:r>
              <a:rPr lang="en-US" sz="1900" i="1" dirty="0" smtClean="0">
                <a:latin typeface="Century Gothic" charset="0"/>
                <a:ea typeface="Century Gothic" charset="0"/>
                <a:cs typeface="Century Gothic" charset="0"/>
              </a:rPr>
              <a:t> News]</a:t>
            </a:r>
            <a:endParaRPr lang="en-US" sz="1900" dirty="0">
              <a:latin typeface="Century Gothic" charset="0"/>
              <a:ea typeface="Century Gothic" charset="0"/>
              <a:cs typeface="Century Gothic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19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6116650" y="4241667"/>
            <a:ext cx="6057900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116650" y="1940792"/>
            <a:ext cx="6057900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89371" y="6476402"/>
            <a:ext cx="5855494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b="1" dirty="0">
                <a:latin typeface="Century Gothic" charset="0"/>
                <a:ea typeface="Century Gothic" charset="0"/>
                <a:cs typeface="Century Gothic" charset="0"/>
              </a:rPr>
              <a:t>Data: </a:t>
            </a:r>
            <a:r>
              <a:rPr lang="en-US" sz="1900" i="1" dirty="0">
                <a:latin typeface="Century Gothic" charset="0"/>
                <a:ea typeface="Century Gothic" charset="0"/>
                <a:cs typeface="Century Gothic" charset="0"/>
              </a:rPr>
              <a:t>https://</a:t>
            </a:r>
            <a:r>
              <a:rPr lang="en-US" sz="1900" i="1" dirty="0" err="1">
                <a:latin typeface="Century Gothic" charset="0"/>
                <a:ea typeface="Century Gothic" charset="0"/>
                <a:cs typeface="Century Gothic" charset="0"/>
              </a:rPr>
              <a:t>nsidc.org</a:t>
            </a:r>
            <a:r>
              <a:rPr lang="en-US" sz="1900" i="1" dirty="0">
                <a:latin typeface="Century Gothic" charset="0"/>
                <a:ea typeface="Century Gothic" charset="0"/>
                <a:cs typeface="Century Gothic" charset="0"/>
              </a:rPr>
              <a:t>/data/g10010</a:t>
            </a:r>
          </a:p>
          <a:p>
            <a:endParaRPr lang="en-US" sz="19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6134100" y="0"/>
            <a:ext cx="0" cy="6814956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76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988088"/>
            <a:ext cx="10058400" cy="4881824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4168588" y="5923700"/>
            <a:ext cx="1" cy="853617"/>
          </a:xfrm>
          <a:prstGeom prst="straightConnector1">
            <a:avLst/>
          </a:prstGeom>
          <a:ln w="635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736476" y="426468"/>
            <a:ext cx="679524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i="1" dirty="0" smtClean="0">
                <a:latin typeface="Century Gothic" charset="0"/>
                <a:ea typeface="Century Gothic" charset="0"/>
                <a:cs typeface="Century Gothic" charset="0"/>
              </a:rPr>
              <a:t>https</a:t>
            </a:r>
            <a:r>
              <a:rPr lang="en-US" sz="3000" i="1" dirty="0">
                <a:latin typeface="Century Gothic" charset="0"/>
                <a:ea typeface="Century Gothic" charset="0"/>
                <a:cs typeface="Century Gothic" charset="0"/>
              </a:rPr>
              <a:t>://</a:t>
            </a:r>
            <a:r>
              <a:rPr lang="en-US" sz="3000" i="1" dirty="0" err="1">
                <a:latin typeface="Century Gothic" charset="0"/>
                <a:ea typeface="Century Gothic" charset="0"/>
                <a:cs typeface="Century Gothic" charset="0"/>
              </a:rPr>
              <a:t>nsidc.org</a:t>
            </a:r>
            <a:r>
              <a:rPr lang="en-US" sz="3000" i="1" dirty="0">
                <a:latin typeface="Century Gothic" charset="0"/>
                <a:ea typeface="Century Gothic" charset="0"/>
                <a:cs typeface="Century Gothic" charset="0"/>
              </a:rPr>
              <a:t>/data/g10010</a:t>
            </a:r>
          </a:p>
          <a:p>
            <a:pPr algn="ctr"/>
            <a:endParaRPr lang="en-US" sz="30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93259" y="650211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Documentation</a:t>
            </a:r>
            <a:endParaRPr 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348318" y="4598894"/>
            <a:ext cx="2944907" cy="644652"/>
          </a:xfrm>
          <a:prstGeom prst="straightConnector1">
            <a:avLst/>
          </a:prstGeom>
          <a:ln w="635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eft Brace 9"/>
          <p:cNvSpPr/>
          <p:nvPr/>
        </p:nvSpPr>
        <p:spPr>
          <a:xfrm rot="16200000">
            <a:off x="3219389" y="4099636"/>
            <a:ext cx="220025" cy="665360"/>
          </a:xfrm>
          <a:prstGeom prst="leftBrace">
            <a:avLst>
              <a:gd name="adj1" fmla="val 11018"/>
              <a:gd name="adj2" fmla="val 53719"/>
            </a:avLst>
          </a:prstGeom>
          <a:ln w="63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913094" y="504884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File Format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71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081015" y="196827"/>
            <a:ext cx="8031661" cy="6369526"/>
            <a:chOff x="4081015" y="196827"/>
            <a:chExt cx="8031661" cy="6369526"/>
          </a:xfrm>
        </p:grpSpPr>
        <p:grpSp>
          <p:nvGrpSpPr>
            <p:cNvPr id="44" name="Group 43"/>
            <p:cNvGrpSpPr/>
            <p:nvPr/>
          </p:nvGrpSpPr>
          <p:grpSpPr>
            <a:xfrm>
              <a:off x="9093996" y="4221956"/>
              <a:ext cx="2457450" cy="941494"/>
              <a:chOff x="9122572" y="4972053"/>
              <a:chExt cx="2457450" cy="941494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358316" y="5272090"/>
                <a:ext cx="1985962" cy="60007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Straight Connector 39"/>
              <p:cNvCxnSpPr/>
              <p:nvPr/>
            </p:nvCxnSpPr>
            <p:spPr>
              <a:xfrm>
                <a:off x="9122572" y="5913547"/>
                <a:ext cx="2457450" cy="0"/>
              </a:xfrm>
              <a:prstGeom prst="line">
                <a:avLst/>
              </a:prstGeom>
              <a:ln w="825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Rectangle 41"/>
              <p:cNvSpPr/>
              <p:nvPr/>
            </p:nvSpPr>
            <p:spPr>
              <a:xfrm>
                <a:off x="9358316" y="4972053"/>
                <a:ext cx="1985962" cy="30003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9093996" y="5550690"/>
              <a:ext cx="246935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 smtClean="0">
                  <a:latin typeface="Century Gothic" charset="0"/>
                  <a:ea typeface="Century Gothic" charset="0"/>
                  <a:cs typeface="Century Gothic" charset="0"/>
                </a:rPr>
                <a:t>[ SIT ]</a:t>
              </a:r>
              <a:endParaRPr lang="en-US" sz="6000" b="1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8477769" y="2122746"/>
              <a:ext cx="3634907" cy="1503298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19000"/>
              </a:schemeClr>
            </a:solidFill>
            <a:ln w="1143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607029" y="196827"/>
              <a:ext cx="343138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 smtClean="0">
                  <a:latin typeface="Century Gothic" charset="0"/>
                  <a:ea typeface="Century Gothic" charset="0"/>
                  <a:cs typeface="Century Gothic" charset="0"/>
                </a:rPr>
                <a:t>Sea Ice Thickness</a:t>
              </a:r>
              <a:endParaRPr lang="en-US" sz="4000" b="1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532763" y="2265977"/>
              <a:ext cx="357991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 smtClean="0">
                  <a:latin typeface="Century Gothic" charset="0"/>
                  <a:ea typeface="Century Gothic" charset="0"/>
                  <a:cs typeface="Century Gothic" charset="0"/>
                </a:rPr>
                <a:t>Depth between sea surface and ice/snow layer</a:t>
              </a:r>
              <a:endParaRPr lang="en-US" sz="2200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4081015" y="196827"/>
              <a:ext cx="3926384" cy="6369526"/>
              <a:chOff x="4081015" y="196827"/>
              <a:chExt cx="3926384" cy="6369526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5191721" y="4218552"/>
                <a:ext cx="2100262" cy="1189265"/>
                <a:chOff x="4886326" y="4440010"/>
                <a:chExt cx="2100262" cy="1189265"/>
              </a:xfrm>
            </p:grpSpPr>
            <p:sp>
              <p:nvSpPr>
                <p:cNvPr id="33" name="Freeform 32"/>
                <p:cNvSpPr/>
                <p:nvPr/>
              </p:nvSpPr>
              <p:spPr>
                <a:xfrm>
                  <a:off x="4886326" y="4440010"/>
                  <a:ext cx="2100262" cy="1189265"/>
                </a:xfrm>
                <a:custGeom>
                  <a:avLst/>
                  <a:gdLst>
                    <a:gd name="connsiteX0" fmla="*/ 771525 w 2786063"/>
                    <a:gd name="connsiteY0" fmla="*/ 60553 h 1646465"/>
                    <a:gd name="connsiteX1" fmla="*/ 600075 w 2786063"/>
                    <a:gd name="connsiteY1" fmla="*/ 131990 h 1646465"/>
                    <a:gd name="connsiteX2" fmla="*/ 500063 w 2786063"/>
                    <a:gd name="connsiteY2" fmla="*/ 203428 h 1646465"/>
                    <a:gd name="connsiteX3" fmla="*/ 442913 w 2786063"/>
                    <a:gd name="connsiteY3" fmla="*/ 246290 h 1646465"/>
                    <a:gd name="connsiteX4" fmla="*/ 400050 w 2786063"/>
                    <a:gd name="connsiteY4" fmla="*/ 260578 h 1646465"/>
                    <a:gd name="connsiteX5" fmla="*/ 285750 w 2786063"/>
                    <a:gd name="connsiteY5" fmla="*/ 360590 h 1646465"/>
                    <a:gd name="connsiteX6" fmla="*/ 257175 w 2786063"/>
                    <a:gd name="connsiteY6" fmla="*/ 417740 h 1646465"/>
                    <a:gd name="connsiteX7" fmla="*/ 171450 w 2786063"/>
                    <a:gd name="connsiteY7" fmla="*/ 517753 h 1646465"/>
                    <a:gd name="connsiteX8" fmla="*/ 128588 w 2786063"/>
                    <a:gd name="connsiteY8" fmla="*/ 603478 h 1646465"/>
                    <a:gd name="connsiteX9" fmla="*/ 100013 w 2786063"/>
                    <a:gd name="connsiteY9" fmla="*/ 703490 h 1646465"/>
                    <a:gd name="connsiteX10" fmla="*/ 85725 w 2786063"/>
                    <a:gd name="connsiteY10" fmla="*/ 746353 h 1646465"/>
                    <a:gd name="connsiteX11" fmla="*/ 57150 w 2786063"/>
                    <a:gd name="connsiteY11" fmla="*/ 789215 h 1646465"/>
                    <a:gd name="connsiteX12" fmla="*/ 28575 w 2786063"/>
                    <a:gd name="connsiteY12" fmla="*/ 903515 h 1646465"/>
                    <a:gd name="connsiteX13" fmla="*/ 14288 w 2786063"/>
                    <a:gd name="connsiteY13" fmla="*/ 946378 h 1646465"/>
                    <a:gd name="connsiteX14" fmla="*/ 0 w 2786063"/>
                    <a:gd name="connsiteY14" fmla="*/ 1003528 h 1646465"/>
                    <a:gd name="connsiteX15" fmla="*/ 14288 w 2786063"/>
                    <a:gd name="connsiteY15" fmla="*/ 1089253 h 1646465"/>
                    <a:gd name="connsiteX16" fmla="*/ 42863 w 2786063"/>
                    <a:gd name="connsiteY16" fmla="*/ 1203553 h 1646465"/>
                    <a:gd name="connsiteX17" fmla="*/ 71438 w 2786063"/>
                    <a:gd name="connsiteY17" fmla="*/ 1303565 h 1646465"/>
                    <a:gd name="connsiteX18" fmla="*/ 128588 w 2786063"/>
                    <a:gd name="connsiteY18" fmla="*/ 1389290 h 1646465"/>
                    <a:gd name="connsiteX19" fmla="*/ 171450 w 2786063"/>
                    <a:gd name="connsiteY19" fmla="*/ 1417865 h 1646465"/>
                    <a:gd name="connsiteX20" fmla="*/ 257175 w 2786063"/>
                    <a:gd name="connsiteY20" fmla="*/ 1503590 h 1646465"/>
                    <a:gd name="connsiteX21" fmla="*/ 314325 w 2786063"/>
                    <a:gd name="connsiteY21" fmla="*/ 1517878 h 1646465"/>
                    <a:gd name="connsiteX22" fmla="*/ 357188 w 2786063"/>
                    <a:gd name="connsiteY22" fmla="*/ 1532165 h 1646465"/>
                    <a:gd name="connsiteX23" fmla="*/ 457200 w 2786063"/>
                    <a:gd name="connsiteY23" fmla="*/ 1546453 h 1646465"/>
                    <a:gd name="connsiteX24" fmla="*/ 557213 w 2786063"/>
                    <a:gd name="connsiteY24" fmla="*/ 1589315 h 1646465"/>
                    <a:gd name="connsiteX25" fmla="*/ 685800 w 2786063"/>
                    <a:gd name="connsiteY25" fmla="*/ 1646465 h 1646465"/>
                    <a:gd name="connsiteX26" fmla="*/ 1143000 w 2786063"/>
                    <a:gd name="connsiteY26" fmla="*/ 1632178 h 1646465"/>
                    <a:gd name="connsiteX27" fmla="*/ 1228725 w 2786063"/>
                    <a:gd name="connsiteY27" fmla="*/ 1603603 h 1646465"/>
                    <a:gd name="connsiteX28" fmla="*/ 1343025 w 2786063"/>
                    <a:gd name="connsiteY28" fmla="*/ 1575028 h 1646465"/>
                    <a:gd name="connsiteX29" fmla="*/ 1400175 w 2786063"/>
                    <a:gd name="connsiteY29" fmla="*/ 1560740 h 1646465"/>
                    <a:gd name="connsiteX30" fmla="*/ 1485900 w 2786063"/>
                    <a:gd name="connsiteY30" fmla="*/ 1546453 h 1646465"/>
                    <a:gd name="connsiteX31" fmla="*/ 1585913 w 2786063"/>
                    <a:gd name="connsiteY31" fmla="*/ 1517878 h 1646465"/>
                    <a:gd name="connsiteX32" fmla="*/ 1657350 w 2786063"/>
                    <a:gd name="connsiteY32" fmla="*/ 1503590 h 1646465"/>
                    <a:gd name="connsiteX33" fmla="*/ 1700213 w 2786063"/>
                    <a:gd name="connsiteY33" fmla="*/ 1489303 h 1646465"/>
                    <a:gd name="connsiteX34" fmla="*/ 1814513 w 2786063"/>
                    <a:gd name="connsiteY34" fmla="*/ 1460728 h 1646465"/>
                    <a:gd name="connsiteX35" fmla="*/ 1871663 w 2786063"/>
                    <a:gd name="connsiteY35" fmla="*/ 1446440 h 1646465"/>
                    <a:gd name="connsiteX36" fmla="*/ 2085975 w 2786063"/>
                    <a:gd name="connsiteY36" fmla="*/ 1417865 h 1646465"/>
                    <a:gd name="connsiteX37" fmla="*/ 2400300 w 2786063"/>
                    <a:gd name="connsiteY37" fmla="*/ 1417865 h 1646465"/>
                    <a:gd name="connsiteX38" fmla="*/ 2457450 w 2786063"/>
                    <a:gd name="connsiteY38" fmla="*/ 1375003 h 1646465"/>
                    <a:gd name="connsiteX39" fmla="*/ 2557463 w 2786063"/>
                    <a:gd name="connsiteY39" fmla="*/ 1289278 h 1646465"/>
                    <a:gd name="connsiteX40" fmla="*/ 2586038 w 2786063"/>
                    <a:gd name="connsiteY40" fmla="*/ 1246415 h 1646465"/>
                    <a:gd name="connsiteX41" fmla="*/ 2628900 w 2786063"/>
                    <a:gd name="connsiteY41" fmla="*/ 1203553 h 1646465"/>
                    <a:gd name="connsiteX42" fmla="*/ 2686050 w 2786063"/>
                    <a:gd name="connsiteY42" fmla="*/ 1117828 h 1646465"/>
                    <a:gd name="connsiteX43" fmla="*/ 2786063 w 2786063"/>
                    <a:gd name="connsiteY43" fmla="*/ 1017815 h 1646465"/>
                    <a:gd name="connsiteX44" fmla="*/ 2771775 w 2786063"/>
                    <a:gd name="connsiteY44" fmla="*/ 917803 h 1646465"/>
                    <a:gd name="connsiteX45" fmla="*/ 2728913 w 2786063"/>
                    <a:gd name="connsiteY45" fmla="*/ 889228 h 1646465"/>
                    <a:gd name="connsiteX46" fmla="*/ 2643188 w 2786063"/>
                    <a:gd name="connsiteY46" fmla="*/ 817790 h 1646465"/>
                    <a:gd name="connsiteX47" fmla="*/ 2586038 w 2786063"/>
                    <a:gd name="connsiteY47" fmla="*/ 803503 h 1646465"/>
                    <a:gd name="connsiteX48" fmla="*/ 2528888 w 2786063"/>
                    <a:gd name="connsiteY48" fmla="*/ 760640 h 1646465"/>
                    <a:gd name="connsiteX49" fmla="*/ 2457450 w 2786063"/>
                    <a:gd name="connsiteY49" fmla="*/ 732065 h 1646465"/>
                    <a:gd name="connsiteX50" fmla="*/ 2343150 w 2786063"/>
                    <a:gd name="connsiteY50" fmla="*/ 674915 h 1646465"/>
                    <a:gd name="connsiteX51" fmla="*/ 2228850 w 2786063"/>
                    <a:gd name="connsiteY51" fmla="*/ 617765 h 1646465"/>
                    <a:gd name="connsiteX52" fmla="*/ 2185988 w 2786063"/>
                    <a:gd name="connsiteY52" fmla="*/ 560615 h 1646465"/>
                    <a:gd name="connsiteX53" fmla="*/ 2085975 w 2786063"/>
                    <a:gd name="connsiteY53" fmla="*/ 503465 h 1646465"/>
                    <a:gd name="connsiteX54" fmla="*/ 2057400 w 2786063"/>
                    <a:gd name="connsiteY54" fmla="*/ 460603 h 1646465"/>
                    <a:gd name="connsiteX55" fmla="*/ 1957388 w 2786063"/>
                    <a:gd name="connsiteY55" fmla="*/ 389165 h 1646465"/>
                    <a:gd name="connsiteX56" fmla="*/ 1900238 w 2786063"/>
                    <a:gd name="connsiteY56" fmla="*/ 303440 h 1646465"/>
                    <a:gd name="connsiteX57" fmla="*/ 1857375 w 2786063"/>
                    <a:gd name="connsiteY57" fmla="*/ 260578 h 1646465"/>
                    <a:gd name="connsiteX58" fmla="*/ 1800225 w 2786063"/>
                    <a:gd name="connsiteY58" fmla="*/ 174853 h 1646465"/>
                    <a:gd name="connsiteX59" fmla="*/ 1714500 w 2786063"/>
                    <a:gd name="connsiteY59" fmla="*/ 117703 h 1646465"/>
                    <a:gd name="connsiteX60" fmla="*/ 1571625 w 2786063"/>
                    <a:gd name="connsiteY60" fmla="*/ 74840 h 1646465"/>
                    <a:gd name="connsiteX61" fmla="*/ 1485900 w 2786063"/>
                    <a:gd name="connsiteY61" fmla="*/ 46265 h 1646465"/>
                    <a:gd name="connsiteX62" fmla="*/ 1443038 w 2786063"/>
                    <a:gd name="connsiteY62" fmla="*/ 31978 h 1646465"/>
                    <a:gd name="connsiteX63" fmla="*/ 1185863 w 2786063"/>
                    <a:gd name="connsiteY63" fmla="*/ 17690 h 1646465"/>
                    <a:gd name="connsiteX64" fmla="*/ 857250 w 2786063"/>
                    <a:gd name="connsiteY64" fmla="*/ 17690 h 1646465"/>
                    <a:gd name="connsiteX65" fmla="*/ 771525 w 2786063"/>
                    <a:gd name="connsiteY65" fmla="*/ 60553 h 16464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</a:cxnLst>
                  <a:rect l="l" t="t" r="r" b="b"/>
                  <a:pathLst>
                    <a:path w="2786063" h="1646465">
                      <a:moveTo>
                        <a:pt x="771525" y="60553"/>
                      </a:moveTo>
                      <a:cubicBezTo>
                        <a:pt x="728662" y="79603"/>
                        <a:pt x="698550" y="107372"/>
                        <a:pt x="600075" y="131990"/>
                      </a:cubicBezTo>
                      <a:cubicBezTo>
                        <a:pt x="413356" y="272031"/>
                        <a:pt x="646265" y="98998"/>
                        <a:pt x="500063" y="203428"/>
                      </a:cubicBezTo>
                      <a:cubicBezTo>
                        <a:pt x="480686" y="217269"/>
                        <a:pt x="463588" y="234476"/>
                        <a:pt x="442913" y="246290"/>
                      </a:cubicBezTo>
                      <a:cubicBezTo>
                        <a:pt x="429837" y="253762"/>
                        <a:pt x="414338" y="255815"/>
                        <a:pt x="400050" y="260578"/>
                      </a:cubicBezTo>
                      <a:cubicBezTo>
                        <a:pt x="377661" y="278489"/>
                        <a:pt x="307223" y="330528"/>
                        <a:pt x="285750" y="360590"/>
                      </a:cubicBezTo>
                      <a:cubicBezTo>
                        <a:pt x="273370" y="377921"/>
                        <a:pt x="268463" y="399679"/>
                        <a:pt x="257175" y="417740"/>
                      </a:cubicBezTo>
                      <a:cubicBezTo>
                        <a:pt x="226627" y="466618"/>
                        <a:pt x="210415" y="478788"/>
                        <a:pt x="171450" y="517753"/>
                      </a:cubicBezTo>
                      <a:cubicBezTo>
                        <a:pt x="135542" y="625480"/>
                        <a:pt x="183978" y="492699"/>
                        <a:pt x="128588" y="603478"/>
                      </a:cubicBezTo>
                      <a:cubicBezTo>
                        <a:pt x="117166" y="626321"/>
                        <a:pt x="106119" y="682119"/>
                        <a:pt x="100013" y="703490"/>
                      </a:cubicBezTo>
                      <a:cubicBezTo>
                        <a:pt x="95876" y="717971"/>
                        <a:pt x="92460" y="732882"/>
                        <a:pt x="85725" y="746353"/>
                      </a:cubicBezTo>
                      <a:cubicBezTo>
                        <a:pt x="78046" y="761711"/>
                        <a:pt x="66675" y="774928"/>
                        <a:pt x="57150" y="789215"/>
                      </a:cubicBezTo>
                      <a:cubicBezTo>
                        <a:pt x="24492" y="887194"/>
                        <a:pt x="63057" y="765586"/>
                        <a:pt x="28575" y="903515"/>
                      </a:cubicBezTo>
                      <a:cubicBezTo>
                        <a:pt x="24922" y="918126"/>
                        <a:pt x="18425" y="931897"/>
                        <a:pt x="14288" y="946378"/>
                      </a:cubicBezTo>
                      <a:cubicBezTo>
                        <a:pt x="8894" y="965259"/>
                        <a:pt x="4763" y="984478"/>
                        <a:pt x="0" y="1003528"/>
                      </a:cubicBezTo>
                      <a:cubicBezTo>
                        <a:pt x="4763" y="1032103"/>
                        <a:pt x="8218" y="1060927"/>
                        <a:pt x="14288" y="1089253"/>
                      </a:cubicBezTo>
                      <a:cubicBezTo>
                        <a:pt x="22517" y="1127654"/>
                        <a:pt x="33338" y="1165453"/>
                        <a:pt x="42863" y="1203553"/>
                      </a:cubicBezTo>
                      <a:cubicBezTo>
                        <a:pt x="46227" y="1217011"/>
                        <a:pt x="62119" y="1286791"/>
                        <a:pt x="71438" y="1303565"/>
                      </a:cubicBezTo>
                      <a:cubicBezTo>
                        <a:pt x="88117" y="1333586"/>
                        <a:pt x="100013" y="1370240"/>
                        <a:pt x="128588" y="1389290"/>
                      </a:cubicBezTo>
                      <a:cubicBezTo>
                        <a:pt x="142875" y="1398815"/>
                        <a:pt x="158616" y="1406457"/>
                        <a:pt x="171450" y="1417865"/>
                      </a:cubicBezTo>
                      <a:cubicBezTo>
                        <a:pt x="201654" y="1444713"/>
                        <a:pt x="217971" y="1493789"/>
                        <a:pt x="257175" y="1503590"/>
                      </a:cubicBezTo>
                      <a:cubicBezTo>
                        <a:pt x="276225" y="1508353"/>
                        <a:pt x="295444" y="1512484"/>
                        <a:pt x="314325" y="1517878"/>
                      </a:cubicBezTo>
                      <a:cubicBezTo>
                        <a:pt x="328806" y="1522015"/>
                        <a:pt x="342420" y="1529211"/>
                        <a:pt x="357188" y="1532165"/>
                      </a:cubicBezTo>
                      <a:cubicBezTo>
                        <a:pt x="390210" y="1538769"/>
                        <a:pt x="423863" y="1541690"/>
                        <a:pt x="457200" y="1546453"/>
                      </a:cubicBezTo>
                      <a:cubicBezTo>
                        <a:pt x="545232" y="1575796"/>
                        <a:pt x="451289" y="1542237"/>
                        <a:pt x="557213" y="1589315"/>
                      </a:cubicBezTo>
                      <a:cubicBezTo>
                        <a:pt x="721395" y="1662285"/>
                        <a:pt x="545112" y="1576121"/>
                        <a:pt x="685800" y="1646465"/>
                      </a:cubicBezTo>
                      <a:cubicBezTo>
                        <a:pt x="838200" y="1641703"/>
                        <a:pt x="990999" y="1644178"/>
                        <a:pt x="1143000" y="1632178"/>
                      </a:cubicBezTo>
                      <a:cubicBezTo>
                        <a:pt x="1173027" y="1629807"/>
                        <a:pt x="1199763" y="1611878"/>
                        <a:pt x="1228725" y="1603603"/>
                      </a:cubicBezTo>
                      <a:cubicBezTo>
                        <a:pt x="1266487" y="1592814"/>
                        <a:pt x="1304925" y="1584553"/>
                        <a:pt x="1343025" y="1575028"/>
                      </a:cubicBezTo>
                      <a:cubicBezTo>
                        <a:pt x="1362075" y="1570265"/>
                        <a:pt x="1380806" y="1563968"/>
                        <a:pt x="1400175" y="1560740"/>
                      </a:cubicBezTo>
                      <a:cubicBezTo>
                        <a:pt x="1428750" y="1555978"/>
                        <a:pt x="1457493" y="1552134"/>
                        <a:pt x="1485900" y="1546453"/>
                      </a:cubicBezTo>
                      <a:cubicBezTo>
                        <a:pt x="1619488" y="1519735"/>
                        <a:pt x="1477002" y="1545106"/>
                        <a:pt x="1585913" y="1517878"/>
                      </a:cubicBezTo>
                      <a:cubicBezTo>
                        <a:pt x="1609472" y="1511988"/>
                        <a:pt x="1633791" y="1509480"/>
                        <a:pt x="1657350" y="1503590"/>
                      </a:cubicBezTo>
                      <a:cubicBezTo>
                        <a:pt x="1671961" y="1499937"/>
                        <a:pt x="1685683" y="1493266"/>
                        <a:pt x="1700213" y="1489303"/>
                      </a:cubicBezTo>
                      <a:cubicBezTo>
                        <a:pt x="1738102" y="1478970"/>
                        <a:pt x="1776413" y="1470253"/>
                        <a:pt x="1814513" y="1460728"/>
                      </a:cubicBezTo>
                      <a:cubicBezTo>
                        <a:pt x="1833563" y="1455965"/>
                        <a:pt x="1852178" y="1448876"/>
                        <a:pt x="1871663" y="1446440"/>
                      </a:cubicBezTo>
                      <a:cubicBezTo>
                        <a:pt x="2019379" y="1427976"/>
                        <a:pt x="1947952" y="1437583"/>
                        <a:pt x="2085975" y="1417865"/>
                      </a:cubicBezTo>
                      <a:cubicBezTo>
                        <a:pt x="2162450" y="1423328"/>
                        <a:pt x="2312639" y="1447085"/>
                        <a:pt x="2400300" y="1417865"/>
                      </a:cubicBezTo>
                      <a:cubicBezTo>
                        <a:pt x="2422890" y="1410335"/>
                        <a:pt x="2438073" y="1388844"/>
                        <a:pt x="2457450" y="1375003"/>
                      </a:cubicBezTo>
                      <a:cubicBezTo>
                        <a:pt x="2513329" y="1335090"/>
                        <a:pt x="2502919" y="1352913"/>
                        <a:pt x="2557463" y="1289278"/>
                      </a:cubicBezTo>
                      <a:cubicBezTo>
                        <a:pt x="2568638" y="1276240"/>
                        <a:pt x="2575045" y="1259607"/>
                        <a:pt x="2586038" y="1246415"/>
                      </a:cubicBezTo>
                      <a:cubicBezTo>
                        <a:pt x="2598973" y="1230893"/>
                        <a:pt x="2616495" y="1219502"/>
                        <a:pt x="2628900" y="1203553"/>
                      </a:cubicBezTo>
                      <a:cubicBezTo>
                        <a:pt x="2649984" y="1176444"/>
                        <a:pt x="2663234" y="1143496"/>
                        <a:pt x="2686050" y="1117828"/>
                      </a:cubicBezTo>
                      <a:cubicBezTo>
                        <a:pt x="2899422" y="877784"/>
                        <a:pt x="2591741" y="1276908"/>
                        <a:pt x="2786063" y="1017815"/>
                      </a:cubicBezTo>
                      <a:cubicBezTo>
                        <a:pt x="2781300" y="984478"/>
                        <a:pt x="2785452" y="948576"/>
                        <a:pt x="2771775" y="917803"/>
                      </a:cubicBezTo>
                      <a:cubicBezTo>
                        <a:pt x="2764801" y="902112"/>
                        <a:pt x="2742104" y="900221"/>
                        <a:pt x="2728913" y="889228"/>
                      </a:cubicBezTo>
                      <a:cubicBezTo>
                        <a:pt x="2692567" y="858939"/>
                        <a:pt x="2687005" y="836569"/>
                        <a:pt x="2643188" y="817790"/>
                      </a:cubicBezTo>
                      <a:cubicBezTo>
                        <a:pt x="2625139" y="810055"/>
                        <a:pt x="2605088" y="808265"/>
                        <a:pt x="2586038" y="803503"/>
                      </a:cubicBezTo>
                      <a:cubicBezTo>
                        <a:pt x="2566988" y="789215"/>
                        <a:pt x="2549704" y="772204"/>
                        <a:pt x="2528888" y="760640"/>
                      </a:cubicBezTo>
                      <a:cubicBezTo>
                        <a:pt x="2506469" y="748185"/>
                        <a:pt x="2480736" y="742813"/>
                        <a:pt x="2457450" y="732065"/>
                      </a:cubicBezTo>
                      <a:cubicBezTo>
                        <a:pt x="2418774" y="714214"/>
                        <a:pt x="2383561" y="688385"/>
                        <a:pt x="2343150" y="674915"/>
                      </a:cubicBezTo>
                      <a:cubicBezTo>
                        <a:pt x="2273943" y="651846"/>
                        <a:pt x="2313202" y="668376"/>
                        <a:pt x="2228850" y="617765"/>
                      </a:cubicBezTo>
                      <a:cubicBezTo>
                        <a:pt x="2214563" y="598715"/>
                        <a:pt x="2202826" y="577453"/>
                        <a:pt x="2185988" y="560615"/>
                      </a:cubicBezTo>
                      <a:cubicBezTo>
                        <a:pt x="2165794" y="540421"/>
                        <a:pt x="2108386" y="514670"/>
                        <a:pt x="2085975" y="503465"/>
                      </a:cubicBezTo>
                      <a:cubicBezTo>
                        <a:pt x="2076450" y="489178"/>
                        <a:pt x="2069542" y="472745"/>
                        <a:pt x="2057400" y="460603"/>
                      </a:cubicBezTo>
                      <a:cubicBezTo>
                        <a:pt x="1980944" y="384147"/>
                        <a:pt x="2047386" y="490413"/>
                        <a:pt x="1957388" y="389165"/>
                      </a:cubicBezTo>
                      <a:cubicBezTo>
                        <a:pt x="1934572" y="363497"/>
                        <a:pt x="1924522" y="327724"/>
                        <a:pt x="1900238" y="303440"/>
                      </a:cubicBezTo>
                      <a:cubicBezTo>
                        <a:pt x="1885950" y="289153"/>
                        <a:pt x="1869780" y="276527"/>
                        <a:pt x="1857375" y="260578"/>
                      </a:cubicBezTo>
                      <a:cubicBezTo>
                        <a:pt x="1836290" y="233469"/>
                        <a:pt x="1828800" y="193903"/>
                        <a:pt x="1800225" y="174853"/>
                      </a:cubicBezTo>
                      <a:cubicBezTo>
                        <a:pt x="1771650" y="155803"/>
                        <a:pt x="1747080" y="128564"/>
                        <a:pt x="1714500" y="117703"/>
                      </a:cubicBezTo>
                      <a:cubicBezTo>
                        <a:pt x="1596144" y="78249"/>
                        <a:pt x="1784196" y="140246"/>
                        <a:pt x="1571625" y="74840"/>
                      </a:cubicBezTo>
                      <a:cubicBezTo>
                        <a:pt x="1542836" y="65982"/>
                        <a:pt x="1514475" y="55790"/>
                        <a:pt x="1485900" y="46265"/>
                      </a:cubicBezTo>
                      <a:cubicBezTo>
                        <a:pt x="1471613" y="41503"/>
                        <a:pt x="1458075" y="32813"/>
                        <a:pt x="1443038" y="31978"/>
                      </a:cubicBezTo>
                      <a:lnTo>
                        <a:pt x="1185863" y="17690"/>
                      </a:lnTo>
                      <a:cubicBezTo>
                        <a:pt x="1040865" y="-3023"/>
                        <a:pt x="1050094" y="-8607"/>
                        <a:pt x="857250" y="17690"/>
                      </a:cubicBezTo>
                      <a:cubicBezTo>
                        <a:pt x="827406" y="21760"/>
                        <a:pt x="814388" y="41503"/>
                        <a:pt x="771525" y="60553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Freeform 33"/>
                <p:cNvSpPr/>
                <p:nvPr/>
              </p:nvSpPr>
              <p:spPr>
                <a:xfrm>
                  <a:off x="5029201" y="4557713"/>
                  <a:ext cx="1543049" cy="957262"/>
                </a:xfrm>
                <a:custGeom>
                  <a:avLst/>
                  <a:gdLst>
                    <a:gd name="connsiteX0" fmla="*/ 771525 w 2786063"/>
                    <a:gd name="connsiteY0" fmla="*/ 60553 h 1646465"/>
                    <a:gd name="connsiteX1" fmla="*/ 600075 w 2786063"/>
                    <a:gd name="connsiteY1" fmla="*/ 131990 h 1646465"/>
                    <a:gd name="connsiteX2" fmla="*/ 500063 w 2786063"/>
                    <a:gd name="connsiteY2" fmla="*/ 203428 h 1646465"/>
                    <a:gd name="connsiteX3" fmla="*/ 442913 w 2786063"/>
                    <a:gd name="connsiteY3" fmla="*/ 246290 h 1646465"/>
                    <a:gd name="connsiteX4" fmla="*/ 400050 w 2786063"/>
                    <a:gd name="connsiteY4" fmla="*/ 260578 h 1646465"/>
                    <a:gd name="connsiteX5" fmla="*/ 285750 w 2786063"/>
                    <a:gd name="connsiteY5" fmla="*/ 360590 h 1646465"/>
                    <a:gd name="connsiteX6" fmla="*/ 257175 w 2786063"/>
                    <a:gd name="connsiteY6" fmla="*/ 417740 h 1646465"/>
                    <a:gd name="connsiteX7" fmla="*/ 171450 w 2786063"/>
                    <a:gd name="connsiteY7" fmla="*/ 517753 h 1646465"/>
                    <a:gd name="connsiteX8" fmla="*/ 128588 w 2786063"/>
                    <a:gd name="connsiteY8" fmla="*/ 603478 h 1646465"/>
                    <a:gd name="connsiteX9" fmla="*/ 100013 w 2786063"/>
                    <a:gd name="connsiteY9" fmla="*/ 703490 h 1646465"/>
                    <a:gd name="connsiteX10" fmla="*/ 85725 w 2786063"/>
                    <a:gd name="connsiteY10" fmla="*/ 746353 h 1646465"/>
                    <a:gd name="connsiteX11" fmla="*/ 57150 w 2786063"/>
                    <a:gd name="connsiteY11" fmla="*/ 789215 h 1646465"/>
                    <a:gd name="connsiteX12" fmla="*/ 28575 w 2786063"/>
                    <a:gd name="connsiteY12" fmla="*/ 903515 h 1646465"/>
                    <a:gd name="connsiteX13" fmla="*/ 14288 w 2786063"/>
                    <a:gd name="connsiteY13" fmla="*/ 946378 h 1646465"/>
                    <a:gd name="connsiteX14" fmla="*/ 0 w 2786063"/>
                    <a:gd name="connsiteY14" fmla="*/ 1003528 h 1646465"/>
                    <a:gd name="connsiteX15" fmla="*/ 14288 w 2786063"/>
                    <a:gd name="connsiteY15" fmla="*/ 1089253 h 1646465"/>
                    <a:gd name="connsiteX16" fmla="*/ 42863 w 2786063"/>
                    <a:gd name="connsiteY16" fmla="*/ 1203553 h 1646465"/>
                    <a:gd name="connsiteX17" fmla="*/ 71438 w 2786063"/>
                    <a:gd name="connsiteY17" fmla="*/ 1303565 h 1646465"/>
                    <a:gd name="connsiteX18" fmla="*/ 128588 w 2786063"/>
                    <a:gd name="connsiteY18" fmla="*/ 1389290 h 1646465"/>
                    <a:gd name="connsiteX19" fmla="*/ 171450 w 2786063"/>
                    <a:gd name="connsiteY19" fmla="*/ 1417865 h 1646465"/>
                    <a:gd name="connsiteX20" fmla="*/ 257175 w 2786063"/>
                    <a:gd name="connsiteY20" fmla="*/ 1503590 h 1646465"/>
                    <a:gd name="connsiteX21" fmla="*/ 314325 w 2786063"/>
                    <a:gd name="connsiteY21" fmla="*/ 1517878 h 1646465"/>
                    <a:gd name="connsiteX22" fmla="*/ 357188 w 2786063"/>
                    <a:gd name="connsiteY22" fmla="*/ 1532165 h 1646465"/>
                    <a:gd name="connsiteX23" fmla="*/ 457200 w 2786063"/>
                    <a:gd name="connsiteY23" fmla="*/ 1546453 h 1646465"/>
                    <a:gd name="connsiteX24" fmla="*/ 557213 w 2786063"/>
                    <a:gd name="connsiteY24" fmla="*/ 1589315 h 1646465"/>
                    <a:gd name="connsiteX25" fmla="*/ 685800 w 2786063"/>
                    <a:gd name="connsiteY25" fmla="*/ 1646465 h 1646465"/>
                    <a:gd name="connsiteX26" fmla="*/ 1143000 w 2786063"/>
                    <a:gd name="connsiteY26" fmla="*/ 1632178 h 1646465"/>
                    <a:gd name="connsiteX27" fmla="*/ 1228725 w 2786063"/>
                    <a:gd name="connsiteY27" fmla="*/ 1603603 h 1646465"/>
                    <a:gd name="connsiteX28" fmla="*/ 1343025 w 2786063"/>
                    <a:gd name="connsiteY28" fmla="*/ 1575028 h 1646465"/>
                    <a:gd name="connsiteX29" fmla="*/ 1400175 w 2786063"/>
                    <a:gd name="connsiteY29" fmla="*/ 1560740 h 1646465"/>
                    <a:gd name="connsiteX30" fmla="*/ 1485900 w 2786063"/>
                    <a:gd name="connsiteY30" fmla="*/ 1546453 h 1646465"/>
                    <a:gd name="connsiteX31" fmla="*/ 1585913 w 2786063"/>
                    <a:gd name="connsiteY31" fmla="*/ 1517878 h 1646465"/>
                    <a:gd name="connsiteX32" fmla="*/ 1657350 w 2786063"/>
                    <a:gd name="connsiteY32" fmla="*/ 1503590 h 1646465"/>
                    <a:gd name="connsiteX33" fmla="*/ 1700213 w 2786063"/>
                    <a:gd name="connsiteY33" fmla="*/ 1489303 h 1646465"/>
                    <a:gd name="connsiteX34" fmla="*/ 1814513 w 2786063"/>
                    <a:gd name="connsiteY34" fmla="*/ 1460728 h 1646465"/>
                    <a:gd name="connsiteX35" fmla="*/ 1871663 w 2786063"/>
                    <a:gd name="connsiteY35" fmla="*/ 1446440 h 1646465"/>
                    <a:gd name="connsiteX36" fmla="*/ 2085975 w 2786063"/>
                    <a:gd name="connsiteY36" fmla="*/ 1417865 h 1646465"/>
                    <a:gd name="connsiteX37" fmla="*/ 2400300 w 2786063"/>
                    <a:gd name="connsiteY37" fmla="*/ 1417865 h 1646465"/>
                    <a:gd name="connsiteX38" fmla="*/ 2457450 w 2786063"/>
                    <a:gd name="connsiteY38" fmla="*/ 1375003 h 1646465"/>
                    <a:gd name="connsiteX39" fmla="*/ 2557463 w 2786063"/>
                    <a:gd name="connsiteY39" fmla="*/ 1289278 h 1646465"/>
                    <a:gd name="connsiteX40" fmla="*/ 2586038 w 2786063"/>
                    <a:gd name="connsiteY40" fmla="*/ 1246415 h 1646465"/>
                    <a:gd name="connsiteX41" fmla="*/ 2628900 w 2786063"/>
                    <a:gd name="connsiteY41" fmla="*/ 1203553 h 1646465"/>
                    <a:gd name="connsiteX42" fmla="*/ 2686050 w 2786063"/>
                    <a:gd name="connsiteY42" fmla="*/ 1117828 h 1646465"/>
                    <a:gd name="connsiteX43" fmla="*/ 2786063 w 2786063"/>
                    <a:gd name="connsiteY43" fmla="*/ 1017815 h 1646465"/>
                    <a:gd name="connsiteX44" fmla="*/ 2771775 w 2786063"/>
                    <a:gd name="connsiteY44" fmla="*/ 917803 h 1646465"/>
                    <a:gd name="connsiteX45" fmla="*/ 2728913 w 2786063"/>
                    <a:gd name="connsiteY45" fmla="*/ 889228 h 1646465"/>
                    <a:gd name="connsiteX46" fmla="*/ 2643188 w 2786063"/>
                    <a:gd name="connsiteY46" fmla="*/ 817790 h 1646465"/>
                    <a:gd name="connsiteX47" fmla="*/ 2586038 w 2786063"/>
                    <a:gd name="connsiteY47" fmla="*/ 803503 h 1646465"/>
                    <a:gd name="connsiteX48" fmla="*/ 2528888 w 2786063"/>
                    <a:gd name="connsiteY48" fmla="*/ 760640 h 1646465"/>
                    <a:gd name="connsiteX49" fmla="*/ 2457450 w 2786063"/>
                    <a:gd name="connsiteY49" fmla="*/ 732065 h 1646465"/>
                    <a:gd name="connsiteX50" fmla="*/ 2343150 w 2786063"/>
                    <a:gd name="connsiteY50" fmla="*/ 674915 h 1646465"/>
                    <a:gd name="connsiteX51" fmla="*/ 2228850 w 2786063"/>
                    <a:gd name="connsiteY51" fmla="*/ 617765 h 1646465"/>
                    <a:gd name="connsiteX52" fmla="*/ 2185988 w 2786063"/>
                    <a:gd name="connsiteY52" fmla="*/ 560615 h 1646465"/>
                    <a:gd name="connsiteX53" fmla="*/ 2085975 w 2786063"/>
                    <a:gd name="connsiteY53" fmla="*/ 503465 h 1646465"/>
                    <a:gd name="connsiteX54" fmla="*/ 2057400 w 2786063"/>
                    <a:gd name="connsiteY54" fmla="*/ 460603 h 1646465"/>
                    <a:gd name="connsiteX55" fmla="*/ 1957388 w 2786063"/>
                    <a:gd name="connsiteY55" fmla="*/ 389165 h 1646465"/>
                    <a:gd name="connsiteX56" fmla="*/ 1900238 w 2786063"/>
                    <a:gd name="connsiteY56" fmla="*/ 303440 h 1646465"/>
                    <a:gd name="connsiteX57" fmla="*/ 1857375 w 2786063"/>
                    <a:gd name="connsiteY57" fmla="*/ 260578 h 1646465"/>
                    <a:gd name="connsiteX58" fmla="*/ 1800225 w 2786063"/>
                    <a:gd name="connsiteY58" fmla="*/ 174853 h 1646465"/>
                    <a:gd name="connsiteX59" fmla="*/ 1714500 w 2786063"/>
                    <a:gd name="connsiteY59" fmla="*/ 117703 h 1646465"/>
                    <a:gd name="connsiteX60" fmla="*/ 1571625 w 2786063"/>
                    <a:gd name="connsiteY60" fmla="*/ 74840 h 1646465"/>
                    <a:gd name="connsiteX61" fmla="*/ 1485900 w 2786063"/>
                    <a:gd name="connsiteY61" fmla="*/ 46265 h 1646465"/>
                    <a:gd name="connsiteX62" fmla="*/ 1443038 w 2786063"/>
                    <a:gd name="connsiteY62" fmla="*/ 31978 h 1646465"/>
                    <a:gd name="connsiteX63" fmla="*/ 1185863 w 2786063"/>
                    <a:gd name="connsiteY63" fmla="*/ 17690 h 1646465"/>
                    <a:gd name="connsiteX64" fmla="*/ 857250 w 2786063"/>
                    <a:gd name="connsiteY64" fmla="*/ 17690 h 1646465"/>
                    <a:gd name="connsiteX65" fmla="*/ 771525 w 2786063"/>
                    <a:gd name="connsiteY65" fmla="*/ 60553 h 16464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</a:cxnLst>
                  <a:rect l="l" t="t" r="r" b="b"/>
                  <a:pathLst>
                    <a:path w="2786063" h="1646465">
                      <a:moveTo>
                        <a:pt x="771525" y="60553"/>
                      </a:moveTo>
                      <a:cubicBezTo>
                        <a:pt x="728662" y="79603"/>
                        <a:pt x="698550" y="107372"/>
                        <a:pt x="600075" y="131990"/>
                      </a:cubicBezTo>
                      <a:cubicBezTo>
                        <a:pt x="413356" y="272031"/>
                        <a:pt x="646265" y="98998"/>
                        <a:pt x="500063" y="203428"/>
                      </a:cubicBezTo>
                      <a:cubicBezTo>
                        <a:pt x="480686" y="217269"/>
                        <a:pt x="463588" y="234476"/>
                        <a:pt x="442913" y="246290"/>
                      </a:cubicBezTo>
                      <a:cubicBezTo>
                        <a:pt x="429837" y="253762"/>
                        <a:pt x="414338" y="255815"/>
                        <a:pt x="400050" y="260578"/>
                      </a:cubicBezTo>
                      <a:cubicBezTo>
                        <a:pt x="377661" y="278489"/>
                        <a:pt x="307223" y="330528"/>
                        <a:pt x="285750" y="360590"/>
                      </a:cubicBezTo>
                      <a:cubicBezTo>
                        <a:pt x="273370" y="377921"/>
                        <a:pt x="268463" y="399679"/>
                        <a:pt x="257175" y="417740"/>
                      </a:cubicBezTo>
                      <a:cubicBezTo>
                        <a:pt x="226627" y="466618"/>
                        <a:pt x="210415" y="478788"/>
                        <a:pt x="171450" y="517753"/>
                      </a:cubicBezTo>
                      <a:cubicBezTo>
                        <a:pt x="135542" y="625480"/>
                        <a:pt x="183978" y="492699"/>
                        <a:pt x="128588" y="603478"/>
                      </a:cubicBezTo>
                      <a:cubicBezTo>
                        <a:pt x="117166" y="626321"/>
                        <a:pt x="106119" y="682119"/>
                        <a:pt x="100013" y="703490"/>
                      </a:cubicBezTo>
                      <a:cubicBezTo>
                        <a:pt x="95876" y="717971"/>
                        <a:pt x="92460" y="732882"/>
                        <a:pt x="85725" y="746353"/>
                      </a:cubicBezTo>
                      <a:cubicBezTo>
                        <a:pt x="78046" y="761711"/>
                        <a:pt x="66675" y="774928"/>
                        <a:pt x="57150" y="789215"/>
                      </a:cubicBezTo>
                      <a:cubicBezTo>
                        <a:pt x="24492" y="887194"/>
                        <a:pt x="63057" y="765586"/>
                        <a:pt x="28575" y="903515"/>
                      </a:cubicBezTo>
                      <a:cubicBezTo>
                        <a:pt x="24922" y="918126"/>
                        <a:pt x="18425" y="931897"/>
                        <a:pt x="14288" y="946378"/>
                      </a:cubicBezTo>
                      <a:cubicBezTo>
                        <a:pt x="8894" y="965259"/>
                        <a:pt x="4763" y="984478"/>
                        <a:pt x="0" y="1003528"/>
                      </a:cubicBezTo>
                      <a:cubicBezTo>
                        <a:pt x="4763" y="1032103"/>
                        <a:pt x="8218" y="1060927"/>
                        <a:pt x="14288" y="1089253"/>
                      </a:cubicBezTo>
                      <a:cubicBezTo>
                        <a:pt x="22517" y="1127654"/>
                        <a:pt x="33338" y="1165453"/>
                        <a:pt x="42863" y="1203553"/>
                      </a:cubicBezTo>
                      <a:cubicBezTo>
                        <a:pt x="46227" y="1217011"/>
                        <a:pt x="62119" y="1286791"/>
                        <a:pt x="71438" y="1303565"/>
                      </a:cubicBezTo>
                      <a:cubicBezTo>
                        <a:pt x="88117" y="1333586"/>
                        <a:pt x="100013" y="1370240"/>
                        <a:pt x="128588" y="1389290"/>
                      </a:cubicBezTo>
                      <a:cubicBezTo>
                        <a:pt x="142875" y="1398815"/>
                        <a:pt x="158616" y="1406457"/>
                        <a:pt x="171450" y="1417865"/>
                      </a:cubicBezTo>
                      <a:cubicBezTo>
                        <a:pt x="201654" y="1444713"/>
                        <a:pt x="217971" y="1493789"/>
                        <a:pt x="257175" y="1503590"/>
                      </a:cubicBezTo>
                      <a:cubicBezTo>
                        <a:pt x="276225" y="1508353"/>
                        <a:pt x="295444" y="1512484"/>
                        <a:pt x="314325" y="1517878"/>
                      </a:cubicBezTo>
                      <a:cubicBezTo>
                        <a:pt x="328806" y="1522015"/>
                        <a:pt x="342420" y="1529211"/>
                        <a:pt x="357188" y="1532165"/>
                      </a:cubicBezTo>
                      <a:cubicBezTo>
                        <a:pt x="390210" y="1538769"/>
                        <a:pt x="423863" y="1541690"/>
                        <a:pt x="457200" y="1546453"/>
                      </a:cubicBezTo>
                      <a:cubicBezTo>
                        <a:pt x="545232" y="1575796"/>
                        <a:pt x="451289" y="1542237"/>
                        <a:pt x="557213" y="1589315"/>
                      </a:cubicBezTo>
                      <a:cubicBezTo>
                        <a:pt x="721395" y="1662285"/>
                        <a:pt x="545112" y="1576121"/>
                        <a:pt x="685800" y="1646465"/>
                      </a:cubicBezTo>
                      <a:cubicBezTo>
                        <a:pt x="838200" y="1641703"/>
                        <a:pt x="990999" y="1644178"/>
                        <a:pt x="1143000" y="1632178"/>
                      </a:cubicBezTo>
                      <a:cubicBezTo>
                        <a:pt x="1173027" y="1629807"/>
                        <a:pt x="1199763" y="1611878"/>
                        <a:pt x="1228725" y="1603603"/>
                      </a:cubicBezTo>
                      <a:cubicBezTo>
                        <a:pt x="1266487" y="1592814"/>
                        <a:pt x="1304925" y="1584553"/>
                        <a:pt x="1343025" y="1575028"/>
                      </a:cubicBezTo>
                      <a:cubicBezTo>
                        <a:pt x="1362075" y="1570265"/>
                        <a:pt x="1380806" y="1563968"/>
                        <a:pt x="1400175" y="1560740"/>
                      </a:cubicBezTo>
                      <a:cubicBezTo>
                        <a:pt x="1428750" y="1555978"/>
                        <a:pt x="1457493" y="1552134"/>
                        <a:pt x="1485900" y="1546453"/>
                      </a:cubicBezTo>
                      <a:cubicBezTo>
                        <a:pt x="1619488" y="1519735"/>
                        <a:pt x="1477002" y="1545106"/>
                        <a:pt x="1585913" y="1517878"/>
                      </a:cubicBezTo>
                      <a:cubicBezTo>
                        <a:pt x="1609472" y="1511988"/>
                        <a:pt x="1633791" y="1509480"/>
                        <a:pt x="1657350" y="1503590"/>
                      </a:cubicBezTo>
                      <a:cubicBezTo>
                        <a:pt x="1671961" y="1499937"/>
                        <a:pt x="1685683" y="1493266"/>
                        <a:pt x="1700213" y="1489303"/>
                      </a:cubicBezTo>
                      <a:cubicBezTo>
                        <a:pt x="1738102" y="1478970"/>
                        <a:pt x="1776413" y="1470253"/>
                        <a:pt x="1814513" y="1460728"/>
                      </a:cubicBezTo>
                      <a:cubicBezTo>
                        <a:pt x="1833563" y="1455965"/>
                        <a:pt x="1852178" y="1448876"/>
                        <a:pt x="1871663" y="1446440"/>
                      </a:cubicBezTo>
                      <a:cubicBezTo>
                        <a:pt x="2019379" y="1427976"/>
                        <a:pt x="1947952" y="1437583"/>
                        <a:pt x="2085975" y="1417865"/>
                      </a:cubicBezTo>
                      <a:cubicBezTo>
                        <a:pt x="2162450" y="1423328"/>
                        <a:pt x="2312639" y="1447085"/>
                        <a:pt x="2400300" y="1417865"/>
                      </a:cubicBezTo>
                      <a:cubicBezTo>
                        <a:pt x="2422890" y="1410335"/>
                        <a:pt x="2438073" y="1388844"/>
                        <a:pt x="2457450" y="1375003"/>
                      </a:cubicBezTo>
                      <a:cubicBezTo>
                        <a:pt x="2513329" y="1335090"/>
                        <a:pt x="2502919" y="1352913"/>
                        <a:pt x="2557463" y="1289278"/>
                      </a:cubicBezTo>
                      <a:cubicBezTo>
                        <a:pt x="2568638" y="1276240"/>
                        <a:pt x="2575045" y="1259607"/>
                        <a:pt x="2586038" y="1246415"/>
                      </a:cubicBezTo>
                      <a:cubicBezTo>
                        <a:pt x="2598973" y="1230893"/>
                        <a:pt x="2616495" y="1219502"/>
                        <a:pt x="2628900" y="1203553"/>
                      </a:cubicBezTo>
                      <a:cubicBezTo>
                        <a:pt x="2649984" y="1176444"/>
                        <a:pt x="2663234" y="1143496"/>
                        <a:pt x="2686050" y="1117828"/>
                      </a:cubicBezTo>
                      <a:cubicBezTo>
                        <a:pt x="2899422" y="877784"/>
                        <a:pt x="2591741" y="1276908"/>
                        <a:pt x="2786063" y="1017815"/>
                      </a:cubicBezTo>
                      <a:cubicBezTo>
                        <a:pt x="2781300" y="984478"/>
                        <a:pt x="2785452" y="948576"/>
                        <a:pt x="2771775" y="917803"/>
                      </a:cubicBezTo>
                      <a:cubicBezTo>
                        <a:pt x="2764801" y="902112"/>
                        <a:pt x="2742104" y="900221"/>
                        <a:pt x="2728913" y="889228"/>
                      </a:cubicBezTo>
                      <a:cubicBezTo>
                        <a:pt x="2692567" y="858939"/>
                        <a:pt x="2687005" y="836569"/>
                        <a:pt x="2643188" y="817790"/>
                      </a:cubicBezTo>
                      <a:cubicBezTo>
                        <a:pt x="2625139" y="810055"/>
                        <a:pt x="2605088" y="808265"/>
                        <a:pt x="2586038" y="803503"/>
                      </a:cubicBezTo>
                      <a:cubicBezTo>
                        <a:pt x="2566988" y="789215"/>
                        <a:pt x="2549704" y="772204"/>
                        <a:pt x="2528888" y="760640"/>
                      </a:cubicBezTo>
                      <a:cubicBezTo>
                        <a:pt x="2506469" y="748185"/>
                        <a:pt x="2480736" y="742813"/>
                        <a:pt x="2457450" y="732065"/>
                      </a:cubicBezTo>
                      <a:cubicBezTo>
                        <a:pt x="2418774" y="714214"/>
                        <a:pt x="2383561" y="688385"/>
                        <a:pt x="2343150" y="674915"/>
                      </a:cubicBezTo>
                      <a:cubicBezTo>
                        <a:pt x="2273943" y="651846"/>
                        <a:pt x="2313202" y="668376"/>
                        <a:pt x="2228850" y="617765"/>
                      </a:cubicBezTo>
                      <a:cubicBezTo>
                        <a:pt x="2214563" y="598715"/>
                        <a:pt x="2202826" y="577453"/>
                        <a:pt x="2185988" y="560615"/>
                      </a:cubicBezTo>
                      <a:cubicBezTo>
                        <a:pt x="2165794" y="540421"/>
                        <a:pt x="2108386" y="514670"/>
                        <a:pt x="2085975" y="503465"/>
                      </a:cubicBezTo>
                      <a:cubicBezTo>
                        <a:pt x="2076450" y="489178"/>
                        <a:pt x="2069542" y="472745"/>
                        <a:pt x="2057400" y="460603"/>
                      </a:cubicBezTo>
                      <a:cubicBezTo>
                        <a:pt x="1980944" y="384147"/>
                        <a:pt x="2047386" y="490413"/>
                        <a:pt x="1957388" y="389165"/>
                      </a:cubicBezTo>
                      <a:cubicBezTo>
                        <a:pt x="1934572" y="363497"/>
                        <a:pt x="1924522" y="327724"/>
                        <a:pt x="1900238" y="303440"/>
                      </a:cubicBezTo>
                      <a:cubicBezTo>
                        <a:pt x="1885950" y="289153"/>
                        <a:pt x="1869780" y="276527"/>
                        <a:pt x="1857375" y="260578"/>
                      </a:cubicBezTo>
                      <a:cubicBezTo>
                        <a:pt x="1836290" y="233469"/>
                        <a:pt x="1828800" y="193903"/>
                        <a:pt x="1800225" y="174853"/>
                      </a:cubicBezTo>
                      <a:cubicBezTo>
                        <a:pt x="1771650" y="155803"/>
                        <a:pt x="1747080" y="128564"/>
                        <a:pt x="1714500" y="117703"/>
                      </a:cubicBezTo>
                      <a:cubicBezTo>
                        <a:pt x="1596144" y="78249"/>
                        <a:pt x="1784196" y="140246"/>
                        <a:pt x="1571625" y="74840"/>
                      </a:cubicBezTo>
                      <a:cubicBezTo>
                        <a:pt x="1542836" y="65982"/>
                        <a:pt x="1514475" y="55790"/>
                        <a:pt x="1485900" y="46265"/>
                      </a:cubicBezTo>
                      <a:cubicBezTo>
                        <a:pt x="1471613" y="41503"/>
                        <a:pt x="1458075" y="32813"/>
                        <a:pt x="1443038" y="31978"/>
                      </a:cubicBezTo>
                      <a:lnTo>
                        <a:pt x="1185863" y="17690"/>
                      </a:lnTo>
                      <a:cubicBezTo>
                        <a:pt x="1040865" y="-3023"/>
                        <a:pt x="1050094" y="-8607"/>
                        <a:pt x="857250" y="17690"/>
                      </a:cubicBezTo>
                      <a:cubicBezTo>
                        <a:pt x="827406" y="21760"/>
                        <a:pt x="814388" y="41503"/>
                        <a:pt x="771525" y="60553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Freeform 34"/>
                <p:cNvSpPr/>
                <p:nvPr/>
              </p:nvSpPr>
              <p:spPr>
                <a:xfrm>
                  <a:off x="5199459" y="4800600"/>
                  <a:ext cx="858441" cy="600074"/>
                </a:xfrm>
                <a:custGeom>
                  <a:avLst/>
                  <a:gdLst>
                    <a:gd name="connsiteX0" fmla="*/ 771525 w 2786063"/>
                    <a:gd name="connsiteY0" fmla="*/ 60553 h 1646465"/>
                    <a:gd name="connsiteX1" fmla="*/ 600075 w 2786063"/>
                    <a:gd name="connsiteY1" fmla="*/ 131990 h 1646465"/>
                    <a:gd name="connsiteX2" fmla="*/ 500063 w 2786063"/>
                    <a:gd name="connsiteY2" fmla="*/ 203428 h 1646465"/>
                    <a:gd name="connsiteX3" fmla="*/ 442913 w 2786063"/>
                    <a:gd name="connsiteY3" fmla="*/ 246290 h 1646465"/>
                    <a:gd name="connsiteX4" fmla="*/ 400050 w 2786063"/>
                    <a:gd name="connsiteY4" fmla="*/ 260578 h 1646465"/>
                    <a:gd name="connsiteX5" fmla="*/ 285750 w 2786063"/>
                    <a:gd name="connsiteY5" fmla="*/ 360590 h 1646465"/>
                    <a:gd name="connsiteX6" fmla="*/ 257175 w 2786063"/>
                    <a:gd name="connsiteY6" fmla="*/ 417740 h 1646465"/>
                    <a:gd name="connsiteX7" fmla="*/ 171450 w 2786063"/>
                    <a:gd name="connsiteY7" fmla="*/ 517753 h 1646465"/>
                    <a:gd name="connsiteX8" fmla="*/ 128588 w 2786063"/>
                    <a:gd name="connsiteY8" fmla="*/ 603478 h 1646465"/>
                    <a:gd name="connsiteX9" fmla="*/ 100013 w 2786063"/>
                    <a:gd name="connsiteY9" fmla="*/ 703490 h 1646465"/>
                    <a:gd name="connsiteX10" fmla="*/ 85725 w 2786063"/>
                    <a:gd name="connsiteY10" fmla="*/ 746353 h 1646465"/>
                    <a:gd name="connsiteX11" fmla="*/ 57150 w 2786063"/>
                    <a:gd name="connsiteY11" fmla="*/ 789215 h 1646465"/>
                    <a:gd name="connsiteX12" fmla="*/ 28575 w 2786063"/>
                    <a:gd name="connsiteY12" fmla="*/ 903515 h 1646465"/>
                    <a:gd name="connsiteX13" fmla="*/ 14288 w 2786063"/>
                    <a:gd name="connsiteY13" fmla="*/ 946378 h 1646465"/>
                    <a:gd name="connsiteX14" fmla="*/ 0 w 2786063"/>
                    <a:gd name="connsiteY14" fmla="*/ 1003528 h 1646465"/>
                    <a:gd name="connsiteX15" fmla="*/ 14288 w 2786063"/>
                    <a:gd name="connsiteY15" fmla="*/ 1089253 h 1646465"/>
                    <a:gd name="connsiteX16" fmla="*/ 42863 w 2786063"/>
                    <a:gd name="connsiteY16" fmla="*/ 1203553 h 1646465"/>
                    <a:gd name="connsiteX17" fmla="*/ 71438 w 2786063"/>
                    <a:gd name="connsiteY17" fmla="*/ 1303565 h 1646465"/>
                    <a:gd name="connsiteX18" fmla="*/ 128588 w 2786063"/>
                    <a:gd name="connsiteY18" fmla="*/ 1389290 h 1646465"/>
                    <a:gd name="connsiteX19" fmla="*/ 171450 w 2786063"/>
                    <a:gd name="connsiteY19" fmla="*/ 1417865 h 1646465"/>
                    <a:gd name="connsiteX20" fmla="*/ 257175 w 2786063"/>
                    <a:gd name="connsiteY20" fmla="*/ 1503590 h 1646465"/>
                    <a:gd name="connsiteX21" fmla="*/ 314325 w 2786063"/>
                    <a:gd name="connsiteY21" fmla="*/ 1517878 h 1646465"/>
                    <a:gd name="connsiteX22" fmla="*/ 357188 w 2786063"/>
                    <a:gd name="connsiteY22" fmla="*/ 1532165 h 1646465"/>
                    <a:gd name="connsiteX23" fmla="*/ 457200 w 2786063"/>
                    <a:gd name="connsiteY23" fmla="*/ 1546453 h 1646465"/>
                    <a:gd name="connsiteX24" fmla="*/ 557213 w 2786063"/>
                    <a:gd name="connsiteY24" fmla="*/ 1589315 h 1646465"/>
                    <a:gd name="connsiteX25" fmla="*/ 685800 w 2786063"/>
                    <a:gd name="connsiteY25" fmla="*/ 1646465 h 1646465"/>
                    <a:gd name="connsiteX26" fmla="*/ 1143000 w 2786063"/>
                    <a:gd name="connsiteY26" fmla="*/ 1632178 h 1646465"/>
                    <a:gd name="connsiteX27" fmla="*/ 1228725 w 2786063"/>
                    <a:gd name="connsiteY27" fmla="*/ 1603603 h 1646465"/>
                    <a:gd name="connsiteX28" fmla="*/ 1343025 w 2786063"/>
                    <a:gd name="connsiteY28" fmla="*/ 1575028 h 1646465"/>
                    <a:gd name="connsiteX29" fmla="*/ 1400175 w 2786063"/>
                    <a:gd name="connsiteY29" fmla="*/ 1560740 h 1646465"/>
                    <a:gd name="connsiteX30" fmla="*/ 1485900 w 2786063"/>
                    <a:gd name="connsiteY30" fmla="*/ 1546453 h 1646465"/>
                    <a:gd name="connsiteX31" fmla="*/ 1585913 w 2786063"/>
                    <a:gd name="connsiteY31" fmla="*/ 1517878 h 1646465"/>
                    <a:gd name="connsiteX32" fmla="*/ 1657350 w 2786063"/>
                    <a:gd name="connsiteY32" fmla="*/ 1503590 h 1646465"/>
                    <a:gd name="connsiteX33" fmla="*/ 1700213 w 2786063"/>
                    <a:gd name="connsiteY33" fmla="*/ 1489303 h 1646465"/>
                    <a:gd name="connsiteX34" fmla="*/ 1814513 w 2786063"/>
                    <a:gd name="connsiteY34" fmla="*/ 1460728 h 1646465"/>
                    <a:gd name="connsiteX35" fmla="*/ 1871663 w 2786063"/>
                    <a:gd name="connsiteY35" fmla="*/ 1446440 h 1646465"/>
                    <a:gd name="connsiteX36" fmla="*/ 2085975 w 2786063"/>
                    <a:gd name="connsiteY36" fmla="*/ 1417865 h 1646465"/>
                    <a:gd name="connsiteX37" fmla="*/ 2400300 w 2786063"/>
                    <a:gd name="connsiteY37" fmla="*/ 1417865 h 1646465"/>
                    <a:gd name="connsiteX38" fmla="*/ 2457450 w 2786063"/>
                    <a:gd name="connsiteY38" fmla="*/ 1375003 h 1646465"/>
                    <a:gd name="connsiteX39" fmla="*/ 2557463 w 2786063"/>
                    <a:gd name="connsiteY39" fmla="*/ 1289278 h 1646465"/>
                    <a:gd name="connsiteX40" fmla="*/ 2586038 w 2786063"/>
                    <a:gd name="connsiteY40" fmla="*/ 1246415 h 1646465"/>
                    <a:gd name="connsiteX41" fmla="*/ 2628900 w 2786063"/>
                    <a:gd name="connsiteY41" fmla="*/ 1203553 h 1646465"/>
                    <a:gd name="connsiteX42" fmla="*/ 2686050 w 2786063"/>
                    <a:gd name="connsiteY42" fmla="*/ 1117828 h 1646465"/>
                    <a:gd name="connsiteX43" fmla="*/ 2786063 w 2786063"/>
                    <a:gd name="connsiteY43" fmla="*/ 1017815 h 1646465"/>
                    <a:gd name="connsiteX44" fmla="*/ 2771775 w 2786063"/>
                    <a:gd name="connsiteY44" fmla="*/ 917803 h 1646465"/>
                    <a:gd name="connsiteX45" fmla="*/ 2728913 w 2786063"/>
                    <a:gd name="connsiteY45" fmla="*/ 889228 h 1646465"/>
                    <a:gd name="connsiteX46" fmla="*/ 2643188 w 2786063"/>
                    <a:gd name="connsiteY46" fmla="*/ 817790 h 1646465"/>
                    <a:gd name="connsiteX47" fmla="*/ 2586038 w 2786063"/>
                    <a:gd name="connsiteY47" fmla="*/ 803503 h 1646465"/>
                    <a:gd name="connsiteX48" fmla="*/ 2528888 w 2786063"/>
                    <a:gd name="connsiteY48" fmla="*/ 760640 h 1646465"/>
                    <a:gd name="connsiteX49" fmla="*/ 2457450 w 2786063"/>
                    <a:gd name="connsiteY49" fmla="*/ 732065 h 1646465"/>
                    <a:gd name="connsiteX50" fmla="*/ 2343150 w 2786063"/>
                    <a:gd name="connsiteY50" fmla="*/ 674915 h 1646465"/>
                    <a:gd name="connsiteX51" fmla="*/ 2228850 w 2786063"/>
                    <a:gd name="connsiteY51" fmla="*/ 617765 h 1646465"/>
                    <a:gd name="connsiteX52" fmla="*/ 2185988 w 2786063"/>
                    <a:gd name="connsiteY52" fmla="*/ 560615 h 1646465"/>
                    <a:gd name="connsiteX53" fmla="*/ 2085975 w 2786063"/>
                    <a:gd name="connsiteY53" fmla="*/ 503465 h 1646465"/>
                    <a:gd name="connsiteX54" fmla="*/ 2057400 w 2786063"/>
                    <a:gd name="connsiteY54" fmla="*/ 460603 h 1646465"/>
                    <a:gd name="connsiteX55" fmla="*/ 1957388 w 2786063"/>
                    <a:gd name="connsiteY55" fmla="*/ 389165 h 1646465"/>
                    <a:gd name="connsiteX56" fmla="*/ 1900238 w 2786063"/>
                    <a:gd name="connsiteY56" fmla="*/ 303440 h 1646465"/>
                    <a:gd name="connsiteX57" fmla="*/ 1857375 w 2786063"/>
                    <a:gd name="connsiteY57" fmla="*/ 260578 h 1646465"/>
                    <a:gd name="connsiteX58" fmla="*/ 1800225 w 2786063"/>
                    <a:gd name="connsiteY58" fmla="*/ 174853 h 1646465"/>
                    <a:gd name="connsiteX59" fmla="*/ 1714500 w 2786063"/>
                    <a:gd name="connsiteY59" fmla="*/ 117703 h 1646465"/>
                    <a:gd name="connsiteX60" fmla="*/ 1571625 w 2786063"/>
                    <a:gd name="connsiteY60" fmla="*/ 74840 h 1646465"/>
                    <a:gd name="connsiteX61" fmla="*/ 1485900 w 2786063"/>
                    <a:gd name="connsiteY61" fmla="*/ 46265 h 1646465"/>
                    <a:gd name="connsiteX62" fmla="*/ 1443038 w 2786063"/>
                    <a:gd name="connsiteY62" fmla="*/ 31978 h 1646465"/>
                    <a:gd name="connsiteX63" fmla="*/ 1185863 w 2786063"/>
                    <a:gd name="connsiteY63" fmla="*/ 17690 h 1646465"/>
                    <a:gd name="connsiteX64" fmla="*/ 857250 w 2786063"/>
                    <a:gd name="connsiteY64" fmla="*/ 17690 h 1646465"/>
                    <a:gd name="connsiteX65" fmla="*/ 771525 w 2786063"/>
                    <a:gd name="connsiteY65" fmla="*/ 60553 h 16464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</a:cxnLst>
                  <a:rect l="l" t="t" r="r" b="b"/>
                  <a:pathLst>
                    <a:path w="2786063" h="1646465">
                      <a:moveTo>
                        <a:pt x="771525" y="60553"/>
                      </a:moveTo>
                      <a:cubicBezTo>
                        <a:pt x="728662" y="79603"/>
                        <a:pt x="698550" y="107372"/>
                        <a:pt x="600075" y="131990"/>
                      </a:cubicBezTo>
                      <a:cubicBezTo>
                        <a:pt x="413356" y="272031"/>
                        <a:pt x="646265" y="98998"/>
                        <a:pt x="500063" y="203428"/>
                      </a:cubicBezTo>
                      <a:cubicBezTo>
                        <a:pt x="480686" y="217269"/>
                        <a:pt x="463588" y="234476"/>
                        <a:pt x="442913" y="246290"/>
                      </a:cubicBezTo>
                      <a:cubicBezTo>
                        <a:pt x="429837" y="253762"/>
                        <a:pt x="414338" y="255815"/>
                        <a:pt x="400050" y="260578"/>
                      </a:cubicBezTo>
                      <a:cubicBezTo>
                        <a:pt x="377661" y="278489"/>
                        <a:pt x="307223" y="330528"/>
                        <a:pt x="285750" y="360590"/>
                      </a:cubicBezTo>
                      <a:cubicBezTo>
                        <a:pt x="273370" y="377921"/>
                        <a:pt x="268463" y="399679"/>
                        <a:pt x="257175" y="417740"/>
                      </a:cubicBezTo>
                      <a:cubicBezTo>
                        <a:pt x="226627" y="466618"/>
                        <a:pt x="210415" y="478788"/>
                        <a:pt x="171450" y="517753"/>
                      </a:cubicBezTo>
                      <a:cubicBezTo>
                        <a:pt x="135542" y="625480"/>
                        <a:pt x="183978" y="492699"/>
                        <a:pt x="128588" y="603478"/>
                      </a:cubicBezTo>
                      <a:cubicBezTo>
                        <a:pt x="117166" y="626321"/>
                        <a:pt x="106119" y="682119"/>
                        <a:pt x="100013" y="703490"/>
                      </a:cubicBezTo>
                      <a:cubicBezTo>
                        <a:pt x="95876" y="717971"/>
                        <a:pt x="92460" y="732882"/>
                        <a:pt x="85725" y="746353"/>
                      </a:cubicBezTo>
                      <a:cubicBezTo>
                        <a:pt x="78046" y="761711"/>
                        <a:pt x="66675" y="774928"/>
                        <a:pt x="57150" y="789215"/>
                      </a:cubicBezTo>
                      <a:cubicBezTo>
                        <a:pt x="24492" y="887194"/>
                        <a:pt x="63057" y="765586"/>
                        <a:pt x="28575" y="903515"/>
                      </a:cubicBezTo>
                      <a:cubicBezTo>
                        <a:pt x="24922" y="918126"/>
                        <a:pt x="18425" y="931897"/>
                        <a:pt x="14288" y="946378"/>
                      </a:cubicBezTo>
                      <a:cubicBezTo>
                        <a:pt x="8894" y="965259"/>
                        <a:pt x="4763" y="984478"/>
                        <a:pt x="0" y="1003528"/>
                      </a:cubicBezTo>
                      <a:cubicBezTo>
                        <a:pt x="4763" y="1032103"/>
                        <a:pt x="8218" y="1060927"/>
                        <a:pt x="14288" y="1089253"/>
                      </a:cubicBezTo>
                      <a:cubicBezTo>
                        <a:pt x="22517" y="1127654"/>
                        <a:pt x="33338" y="1165453"/>
                        <a:pt x="42863" y="1203553"/>
                      </a:cubicBezTo>
                      <a:cubicBezTo>
                        <a:pt x="46227" y="1217011"/>
                        <a:pt x="62119" y="1286791"/>
                        <a:pt x="71438" y="1303565"/>
                      </a:cubicBezTo>
                      <a:cubicBezTo>
                        <a:pt x="88117" y="1333586"/>
                        <a:pt x="100013" y="1370240"/>
                        <a:pt x="128588" y="1389290"/>
                      </a:cubicBezTo>
                      <a:cubicBezTo>
                        <a:pt x="142875" y="1398815"/>
                        <a:pt x="158616" y="1406457"/>
                        <a:pt x="171450" y="1417865"/>
                      </a:cubicBezTo>
                      <a:cubicBezTo>
                        <a:pt x="201654" y="1444713"/>
                        <a:pt x="217971" y="1493789"/>
                        <a:pt x="257175" y="1503590"/>
                      </a:cubicBezTo>
                      <a:cubicBezTo>
                        <a:pt x="276225" y="1508353"/>
                        <a:pt x="295444" y="1512484"/>
                        <a:pt x="314325" y="1517878"/>
                      </a:cubicBezTo>
                      <a:cubicBezTo>
                        <a:pt x="328806" y="1522015"/>
                        <a:pt x="342420" y="1529211"/>
                        <a:pt x="357188" y="1532165"/>
                      </a:cubicBezTo>
                      <a:cubicBezTo>
                        <a:pt x="390210" y="1538769"/>
                        <a:pt x="423863" y="1541690"/>
                        <a:pt x="457200" y="1546453"/>
                      </a:cubicBezTo>
                      <a:cubicBezTo>
                        <a:pt x="545232" y="1575796"/>
                        <a:pt x="451289" y="1542237"/>
                        <a:pt x="557213" y="1589315"/>
                      </a:cubicBezTo>
                      <a:cubicBezTo>
                        <a:pt x="721395" y="1662285"/>
                        <a:pt x="545112" y="1576121"/>
                        <a:pt x="685800" y="1646465"/>
                      </a:cubicBezTo>
                      <a:cubicBezTo>
                        <a:pt x="838200" y="1641703"/>
                        <a:pt x="990999" y="1644178"/>
                        <a:pt x="1143000" y="1632178"/>
                      </a:cubicBezTo>
                      <a:cubicBezTo>
                        <a:pt x="1173027" y="1629807"/>
                        <a:pt x="1199763" y="1611878"/>
                        <a:pt x="1228725" y="1603603"/>
                      </a:cubicBezTo>
                      <a:cubicBezTo>
                        <a:pt x="1266487" y="1592814"/>
                        <a:pt x="1304925" y="1584553"/>
                        <a:pt x="1343025" y="1575028"/>
                      </a:cubicBezTo>
                      <a:cubicBezTo>
                        <a:pt x="1362075" y="1570265"/>
                        <a:pt x="1380806" y="1563968"/>
                        <a:pt x="1400175" y="1560740"/>
                      </a:cubicBezTo>
                      <a:cubicBezTo>
                        <a:pt x="1428750" y="1555978"/>
                        <a:pt x="1457493" y="1552134"/>
                        <a:pt x="1485900" y="1546453"/>
                      </a:cubicBezTo>
                      <a:cubicBezTo>
                        <a:pt x="1619488" y="1519735"/>
                        <a:pt x="1477002" y="1545106"/>
                        <a:pt x="1585913" y="1517878"/>
                      </a:cubicBezTo>
                      <a:cubicBezTo>
                        <a:pt x="1609472" y="1511988"/>
                        <a:pt x="1633791" y="1509480"/>
                        <a:pt x="1657350" y="1503590"/>
                      </a:cubicBezTo>
                      <a:cubicBezTo>
                        <a:pt x="1671961" y="1499937"/>
                        <a:pt x="1685683" y="1493266"/>
                        <a:pt x="1700213" y="1489303"/>
                      </a:cubicBezTo>
                      <a:cubicBezTo>
                        <a:pt x="1738102" y="1478970"/>
                        <a:pt x="1776413" y="1470253"/>
                        <a:pt x="1814513" y="1460728"/>
                      </a:cubicBezTo>
                      <a:cubicBezTo>
                        <a:pt x="1833563" y="1455965"/>
                        <a:pt x="1852178" y="1448876"/>
                        <a:pt x="1871663" y="1446440"/>
                      </a:cubicBezTo>
                      <a:cubicBezTo>
                        <a:pt x="2019379" y="1427976"/>
                        <a:pt x="1947952" y="1437583"/>
                        <a:pt x="2085975" y="1417865"/>
                      </a:cubicBezTo>
                      <a:cubicBezTo>
                        <a:pt x="2162450" y="1423328"/>
                        <a:pt x="2312639" y="1447085"/>
                        <a:pt x="2400300" y="1417865"/>
                      </a:cubicBezTo>
                      <a:cubicBezTo>
                        <a:pt x="2422890" y="1410335"/>
                        <a:pt x="2438073" y="1388844"/>
                        <a:pt x="2457450" y="1375003"/>
                      </a:cubicBezTo>
                      <a:cubicBezTo>
                        <a:pt x="2513329" y="1335090"/>
                        <a:pt x="2502919" y="1352913"/>
                        <a:pt x="2557463" y="1289278"/>
                      </a:cubicBezTo>
                      <a:cubicBezTo>
                        <a:pt x="2568638" y="1276240"/>
                        <a:pt x="2575045" y="1259607"/>
                        <a:pt x="2586038" y="1246415"/>
                      </a:cubicBezTo>
                      <a:cubicBezTo>
                        <a:pt x="2598973" y="1230893"/>
                        <a:pt x="2616495" y="1219502"/>
                        <a:pt x="2628900" y="1203553"/>
                      </a:cubicBezTo>
                      <a:cubicBezTo>
                        <a:pt x="2649984" y="1176444"/>
                        <a:pt x="2663234" y="1143496"/>
                        <a:pt x="2686050" y="1117828"/>
                      </a:cubicBezTo>
                      <a:cubicBezTo>
                        <a:pt x="2899422" y="877784"/>
                        <a:pt x="2591741" y="1276908"/>
                        <a:pt x="2786063" y="1017815"/>
                      </a:cubicBezTo>
                      <a:cubicBezTo>
                        <a:pt x="2781300" y="984478"/>
                        <a:pt x="2785452" y="948576"/>
                        <a:pt x="2771775" y="917803"/>
                      </a:cubicBezTo>
                      <a:cubicBezTo>
                        <a:pt x="2764801" y="902112"/>
                        <a:pt x="2742104" y="900221"/>
                        <a:pt x="2728913" y="889228"/>
                      </a:cubicBezTo>
                      <a:cubicBezTo>
                        <a:pt x="2692567" y="858939"/>
                        <a:pt x="2687005" y="836569"/>
                        <a:pt x="2643188" y="817790"/>
                      </a:cubicBezTo>
                      <a:cubicBezTo>
                        <a:pt x="2625139" y="810055"/>
                        <a:pt x="2605088" y="808265"/>
                        <a:pt x="2586038" y="803503"/>
                      </a:cubicBezTo>
                      <a:cubicBezTo>
                        <a:pt x="2566988" y="789215"/>
                        <a:pt x="2549704" y="772204"/>
                        <a:pt x="2528888" y="760640"/>
                      </a:cubicBezTo>
                      <a:cubicBezTo>
                        <a:pt x="2506469" y="748185"/>
                        <a:pt x="2480736" y="742813"/>
                        <a:pt x="2457450" y="732065"/>
                      </a:cubicBezTo>
                      <a:cubicBezTo>
                        <a:pt x="2418774" y="714214"/>
                        <a:pt x="2383561" y="688385"/>
                        <a:pt x="2343150" y="674915"/>
                      </a:cubicBezTo>
                      <a:cubicBezTo>
                        <a:pt x="2273943" y="651846"/>
                        <a:pt x="2313202" y="668376"/>
                        <a:pt x="2228850" y="617765"/>
                      </a:cubicBezTo>
                      <a:cubicBezTo>
                        <a:pt x="2214563" y="598715"/>
                        <a:pt x="2202826" y="577453"/>
                        <a:pt x="2185988" y="560615"/>
                      </a:cubicBezTo>
                      <a:cubicBezTo>
                        <a:pt x="2165794" y="540421"/>
                        <a:pt x="2108386" y="514670"/>
                        <a:pt x="2085975" y="503465"/>
                      </a:cubicBezTo>
                      <a:cubicBezTo>
                        <a:pt x="2076450" y="489178"/>
                        <a:pt x="2069542" y="472745"/>
                        <a:pt x="2057400" y="460603"/>
                      </a:cubicBezTo>
                      <a:cubicBezTo>
                        <a:pt x="1980944" y="384147"/>
                        <a:pt x="2047386" y="490413"/>
                        <a:pt x="1957388" y="389165"/>
                      </a:cubicBezTo>
                      <a:cubicBezTo>
                        <a:pt x="1934572" y="363497"/>
                        <a:pt x="1924522" y="327724"/>
                        <a:pt x="1900238" y="303440"/>
                      </a:cubicBezTo>
                      <a:cubicBezTo>
                        <a:pt x="1885950" y="289153"/>
                        <a:pt x="1869780" y="276527"/>
                        <a:pt x="1857375" y="260578"/>
                      </a:cubicBezTo>
                      <a:cubicBezTo>
                        <a:pt x="1836290" y="233469"/>
                        <a:pt x="1828800" y="193903"/>
                        <a:pt x="1800225" y="174853"/>
                      </a:cubicBezTo>
                      <a:cubicBezTo>
                        <a:pt x="1771650" y="155803"/>
                        <a:pt x="1747080" y="128564"/>
                        <a:pt x="1714500" y="117703"/>
                      </a:cubicBezTo>
                      <a:cubicBezTo>
                        <a:pt x="1596144" y="78249"/>
                        <a:pt x="1784196" y="140246"/>
                        <a:pt x="1571625" y="74840"/>
                      </a:cubicBezTo>
                      <a:cubicBezTo>
                        <a:pt x="1542836" y="65982"/>
                        <a:pt x="1514475" y="55790"/>
                        <a:pt x="1485900" y="46265"/>
                      </a:cubicBezTo>
                      <a:cubicBezTo>
                        <a:pt x="1471613" y="41503"/>
                        <a:pt x="1458075" y="32813"/>
                        <a:pt x="1443038" y="31978"/>
                      </a:cubicBezTo>
                      <a:lnTo>
                        <a:pt x="1185863" y="17690"/>
                      </a:lnTo>
                      <a:cubicBezTo>
                        <a:pt x="1040865" y="-3023"/>
                        <a:pt x="1050094" y="-8607"/>
                        <a:pt x="857250" y="17690"/>
                      </a:cubicBezTo>
                      <a:cubicBezTo>
                        <a:pt x="827406" y="21760"/>
                        <a:pt x="814388" y="41503"/>
                        <a:pt x="771525" y="60553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Freeform 35"/>
                <p:cNvSpPr/>
                <p:nvPr/>
              </p:nvSpPr>
              <p:spPr>
                <a:xfrm>
                  <a:off x="5476280" y="4950618"/>
                  <a:ext cx="334565" cy="300037"/>
                </a:xfrm>
                <a:custGeom>
                  <a:avLst/>
                  <a:gdLst>
                    <a:gd name="connsiteX0" fmla="*/ 771525 w 2786063"/>
                    <a:gd name="connsiteY0" fmla="*/ 60553 h 1646465"/>
                    <a:gd name="connsiteX1" fmla="*/ 600075 w 2786063"/>
                    <a:gd name="connsiteY1" fmla="*/ 131990 h 1646465"/>
                    <a:gd name="connsiteX2" fmla="*/ 500063 w 2786063"/>
                    <a:gd name="connsiteY2" fmla="*/ 203428 h 1646465"/>
                    <a:gd name="connsiteX3" fmla="*/ 442913 w 2786063"/>
                    <a:gd name="connsiteY3" fmla="*/ 246290 h 1646465"/>
                    <a:gd name="connsiteX4" fmla="*/ 400050 w 2786063"/>
                    <a:gd name="connsiteY4" fmla="*/ 260578 h 1646465"/>
                    <a:gd name="connsiteX5" fmla="*/ 285750 w 2786063"/>
                    <a:gd name="connsiteY5" fmla="*/ 360590 h 1646465"/>
                    <a:gd name="connsiteX6" fmla="*/ 257175 w 2786063"/>
                    <a:gd name="connsiteY6" fmla="*/ 417740 h 1646465"/>
                    <a:gd name="connsiteX7" fmla="*/ 171450 w 2786063"/>
                    <a:gd name="connsiteY7" fmla="*/ 517753 h 1646465"/>
                    <a:gd name="connsiteX8" fmla="*/ 128588 w 2786063"/>
                    <a:gd name="connsiteY8" fmla="*/ 603478 h 1646465"/>
                    <a:gd name="connsiteX9" fmla="*/ 100013 w 2786063"/>
                    <a:gd name="connsiteY9" fmla="*/ 703490 h 1646465"/>
                    <a:gd name="connsiteX10" fmla="*/ 85725 w 2786063"/>
                    <a:gd name="connsiteY10" fmla="*/ 746353 h 1646465"/>
                    <a:gd name="connsiteX11" fmla="*/ 57150 w 2786063"/>
                    <a:gd name="connsiteY11" fmla="*/ 789215 h 1646465"/>
                    <a:gd name="connsiteX12" fmla="*/ 28575 w 2786063"/>
                    <a:gd name="connsiteY12" fmla="*/ 903515 h 1646465"/>
                    <a:gd name="connsiteX13" fmla="*/ 14288 w 2786063"/>
                    <a:gd name="connsiteY13" fmla="*/ 946378 h 1646465"/>
                    <a:gd name="connsiteX14" fmla="*/ 0 w 2786063"/>
                    <a:gd name="connsiteY14" fmla="*/ 1003528 h 1646465"/>
                    <a:gd name="connsiteX15" fmla="*/ 14288 w 2786063"/>
                    <a:gd name="connsiteY15" fmla="*/ 1089253 h 1646465"/>
                    <a:gd name="connsiteX16" fmla="*/ 42863 w 2786063"/>
                    <a:gd name="connsiteY16" fmla="*/ 1203553 h 1646465"/>
                    <a:gd name="connsiteX17" fmla="*/ 71438 w 2786063"/>
                    <a:gd name="connsiteY17" fmla="*/ 1303565 h 1646465"/>
                    <a:gd name="connsiteX18" fmla="*/ 128588 w 2786063"/>
                    <a:gd name="connsiteY18" fmla="*/ 1389290 h 1646465"/>
                    <a:gd name="connsiteX19" fmla="*/ 171450 w 2786063"/>
                    <a:gd name="connsiteY19" fmla="*/ 1417865 h 1646465"/>
                    <a:gd name="connsiteX20" fmla="*/ 257175 w 2786063"/>
                    <a:gd name="connsiteY20" fmla="*/ 1503590 h 1646465"/>
                    <a:gd name="connsiteX21" fmla="*/ 314325 w 2786063"/>
                    <a:gd name="connsiteY21" fmla="*/ 1517878 h 1646465"/>
                    <a:gd name="connsiteX22" fmla="*/ 357188 w 2786063"/>
                    <a:gd name="connsiteY22" fmla="*/ 1532165 h 1646465"/>
                    <a:gd name="connsiteX23" fmla="*/ 457200 w 2786063"/>
                    <a:gd name="connsiteY23" fmla="*/ 1546453 h 1646465"/>
                    <a:gd name="connsiteX24" fmla="*/ 557213 w 2786063"/>
                    <a:gd name="connsiteY24" fmla="*/ 1589315 h 1646465"/>
                    <a:gd name="connsiteX25" fmla="*/ 685800 w 2786063"/>
                    <a:gd name="connsiteY25" fmla="*/ 1646465 h 1646465"/>
                    <a:gd name="connsiteX26" fmla="*/ 1143000 w 2786063"/>
                    <a:gd name="connsiteY26" fmla="*/ 1632178 h 1646465"/>
                    <a:gd name="connsiteX27" fmla="*/ 1228725 w 2786063"/>
                    <a:gd name="connsiteY27" fmla="*/ 1603603 h 1646465"/>
                    <a:gd name="connsiteX28" fmla="*/ 1343025 w 2786063"/>
                    <a:gd name="connsiteY28" fmla="*/ 1575028 h 1646465"/>
                    <a:gd name="connsiteX29" fmla="*/ 1400175 w 2786063"/>
                    <a:gd name="connsiteY29" fmla="*/ 1560740 h 1646465"/>
                    <a:gd name="connsiteX30" fmla="*/ 1485900 w 2786063"/>
                    <a:gd name="connsiteY30" fmla="*/ 1546453 h 1646465"/>
                    <a:gd name="connsiteX31" fmla="*/ 1585913 w 2786063"/>
                    <a:gd name="connsiteY31" fmla="*/ 1517878 h 1646465"/>
                    <a:gd name="connsiteX32" fmla="*/ 1657350 w 2786063"/>
                    <a:gd name="connsiteY32" fmla="*/ 1503590 h 1646465"/>
                    <a:gd name="connsiteX33" fmla="*/ 1700213 w 2786063"/>
                    <a:gd name="connsiteY33" fmla="*/ 1489303 h 1646465"/>
                    <a:gd name="connsiteX34" fmla="*/ 1814513 w 2786063"/>
                    <a:gd name="connsiteY34" fmla="*/ 1460728 h 1646465"/>
                    <a:gd name="connsiteX35" fmla="*/ 1871663 w 2786063"/>
                    <a:gd name="connsiteY35" fmla="*/ 1446440 h 1646465"/>
                    <a:gd name="connsiteX36" fmla="*/ 2085975 w 2786063"/>
                    <a:gd name="connsiteY36" fmla="*/ 1417865 h 1646465"/>
                    <a:gd name="connsiteX37" fmla="*/ 2400300 w 2786063"/>
                    <a:gd name="connsiteY37" fmla="*/ 1417865 h 1646465"/>
                    <a:gd name="connsiteX38" fmla="*/ 2457450 w 2786063"/>
                    <a:gd name="connsiteY38" fmla="*/ 1375003 h 1646465"/>
                    <a:gd name="connsiteX39" fmla="*/ 2557463 w 2786063"/>
                    <a:gd name="connsiteY39" fmla="*/ 1289278 h 1646465"/>
                    <a:gd name="connsiteX40" fmla="*/ 2586038 w 2786063"/>
                    <a:gd name="connsiteY40" fmla="*/ 1246415 h 1646465"/>
                    <a:gd name="connsiteX41" fmla="*/ 2628900 w 2786063"/>
                    <a:gd name="connsiteY41" fmla="*/ 1203553 h 1646465"/>
                    <a:gd name="connsiteX42" fmla="*/ 2686050 w 2786063"/>
                    <a:gd name="connsiteY42" fmla="*/ 1117828 h 1646465"/>
                    <a:gd name="connsiteX43" fmla="*/ 2786063 w 2786063"/>
                    <a:gd name="connsiteY43" fmla="*/ 1017815 h 1646465"/>
                    <a:gd name="connsiteX44" fmla="*/ 2771775 w 2786063"/>
                    <a:gd name="connsiteY44" fmla="*/ 917803 h 1646465"/>
                    <a:gd name="connsiteX45" fmla="*/ 2728913 w 2786063"/>
                    <a:gd name="connsiteY45" fmla="*/ 889228 h 1646465"/>
                    <a:gd name="connsiteX46" fmla="*/ 2643188 w 2786063"/>
                    <a:gd name="connsiteY46" fmla="*/ 817790 h 1646465"/>
                    <a:gd name="connsiteX47" fmla="*/ 2586038 w 2786063"/>
                    <a:gd name="connsiteY47" fmla="*/ 803503 h 1646465"/>
                    <a:gd name="connsiteX48" fmla="*/ 2528888 w 2786063"/>
                    <a:gd name="connsiteY48" fmla="*/ 760640 h 1646465"/>
                    <a:gd name="connsiteX49" fmla="*/ 2457450 w 2786063"/>
                    <a:gd name="connsiteY49" fmla="*/ 732065 h 1646465"/>
                    <a:gd name="connsiteX50" fmla="*/ 2343150 w 2786063"/>
                    <a:gd name="connsiteY50" fmla="*/ 674915 h 1646465"/>
                    <a:gd name="connsiteX51" fmla="*/ 2228850 w 2786063"/>
                    <a:gd name="connsiteY51" fmla="*/ 617765 h 1646465"/>
                    <a:gd name="connsiteX52" fmla="*/ 2185988 w 2786063"/>
                    <a:gd name="connsiteY52" fmla="*/ 560615 h 1646465"/>
                    <a:gd name="connsiteX53" fmla="*/ 2085975 w 2786063"/>
                    <a:gd name="connsiteY53" fmla="*/ 503465 h 1646465"/>
                    <a:gd name="connsiteX54" fmla="*/ 2057400 w 2786063"/>
                    <a:gd name="connsiteY54" fmla="*/ 460603 h 1646465"/>
                    <a:gd name="connsiteX55" fmla="*/ 1957388 w 2786063"/>
                    <a:gd name="connsiteY55" fmla="*/ 389165 h 1646465"/>
                    <a:gd name="connsiteX56" fmla="*/ 1900238 w 2786063"/>
                    <a:gd name="connsiteY56" fmla="*/ 303440 h 1646465"/>
                    <a:gd name="connsiteX57" fmla="*/ 1857375 w 2786063"/>
                    <a:gd name="connsiteY57" fmla="*/ 260578 h 1646465"/>
                    <a:gd name="connsiteX58" fmla="*/ 1800225 w 2786063"/>
                    <a:gd name="connsiteY58" fmla="*/ 174853 h 1646465"/>
                    <a:gd name="connsiteX59" fmla="*/ 1714500 w 2786063"/>
                    <a:gd name="connsiteY59" fmla="*/ 117703 h 1646465"/>
                    <a:gd name="connsiteX60" fmla="*/ 1571625 w 2786063"/>
                    <a:gd name="connsiteY60" fmla="*/ 74840 h 1646465"/>
                    <a:gd name="connsiteX61" fmla="*/ 1485900 w 2786063"/>
                    <a:gd name="connsiteY61" fmla="*/ 46265 h 1646465"/>
                    <a:gd name="connsiteX62" fmla="*/ 1443038 w 2786063"/>
                    <a:gd name="connsiteY62" fmla="*/ 31978 h 1646465"/>
                    <a:gd name="connsiteX63" fmla="*/ 1185863 w 2786063"/>
                    <a:gd name="connsiteY63" fmla="*/ 17690 h 1646465"/>
                    <a:gd name="connsiteX64" fmla="*/ 857250 w 2786063"/>
                    <a:gd name="connsiteY64" fmla="*/ 17690 h 1646465"/>
                    <a:gd name="connsiteX65" fmla="*/ 771525 w 2786063"/>
                    <a:gd name="connsiteY65" fmla="*/ 60553 h 16464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</a:cxnLst>
                  <a:rect l="l" t="t" r="r" b="b"/>
                  <a:pathLst>
                    <a:path w="2786063" h="1646465">
                      <a:moveTo>
                        <a:pt x="771525" y="60553"/>
                      </a:moveTo>
                      <a:cubicBezTo>
                        <a:pt x="728662" y="79603"/>
                        <a:pt x="698550" y="107372"/>
                        <a:pt x="600075" y="131990"/>
                      </a:cubicBezTo>
                      <a:cubicBezTo>
                        <a:pt x="413356" y="272031"/>
                        <a:pt x="646265" y="98998"/>
                        <a:pt x="500063" y="203428"/>
                      </a:cubicBezTo>
                      <a:cubicBezTo>
                        <a:pt x="480686" y="217269"/>
                        <a:pt x="463588" y="234476"/>
                        <a:pt x="442913" y="246290"/>
                      </a:cubicBezTo>
                      <a:cubicBezTo>
                        <a:pt x="429837" y="253762"/>
                        <a:pt x="414338" y="255815"/>
                        <a:pt x="400050" y="260578"/>
                      </a:cubicBezTo>
                      <a:cubicBezTo>
                        <a:pt x="377661" y="278489"/>
                        <a:pt x="307223" y="330528"/>
                        <a:pt x="285750" y="360590"/>
                      </a:cubicBezTo>
                      <a:cubicBezTo>
                        <a:pt x="273370" y="377921"/>
                        <a:pt x="268463" y="399679"/>
                        <a:pt x="257175" y="417740"/>
                      </a:cubicBezTo>
                      <a:cubicBezTo>
                        <a:pt x="226627" y="466618"/>
                        <a:pt x="210415" y="478788"/>
                        <a:pt x="171450" y="517753"/>
                      </a:cubicBezTo>
                      <a:cubicBezTo>
                        <a:pt x="135542" y="625480"/>
                        <a:pt x="183978" y="492699"/>
                        <a:pt x="128588" y="603478"/>
                      </a:cubicBezTo>
                      <a:cubicBezTo>
                        <a:pt x="117166" y="626321"/>
                        <a:pt x="106119" y="682119"/>
                        <a:pt x="100013" y="703490"/>
                      </a:cubicBezTo>
                      <a:cubicBezTo>
                        <a:pt x="95876" y="717971"/>
                        <a:pt x="92460" y="732882"/>
                        <a:pt x="85725" y="746353"/>
                      </a:cubicBezTo>
                      <a:cubicBezTo>
                        <a:pt x="78046" y="761711"/>
                        <a:pt x="66675" y="774928"/>
                        <a:pt x="57150" y="789215"/>
                      </a:cubicBezTo>
                      <a:cubicBezTo>
                        <a:pt x="24492" y="887194"/>
                        <a:pt x="63057" y="765586"/>
                        <a:pt x="28575" y="903515"/>
                      </a:cubicBezTo>
                      <a:cubicBezTo>
                        <a:pt x="24922" y="918126"/>
                        <a:pt x="18425" y="931897"/>
                        <a:pt x="14288" y="946378"/>
                      </a:cubicBezTo>
                      <a:cubicBezTo>
                        <a:pt x="8894" y="965259"/>
                        <a:pt x="4763" y="984478"/>
                        <a:pt x="0" y="1003528"/>
                      </a:cubicBezTo>
                      <a:cubicBezTo>
                        <a:pt x="4763" y="1032103"/>
                        <a:pt x="8218" y="1060927"/>
                        <a:pt x="14288" y="1089253"/>
                      </a:cubicBezTo>
                      <a:cubicBezTo>
                        <a:pt x="22517" y="1127654"/>
                        <a:pt x="33338" y="1165453"/>
                        <a:pt x="42863" y="1203553"/>
                      </a:cubicBezTo>
                      <a:cubicBezTo>
                        <a:pt x="46227" y="1217011"/>
                        <a:pt x="62119" y="1286791"/>
                        <a:pt x="71438" y="1303565"/>
                      </a:cubicBezTo>
                      <a:cubicBezTo>
                        <a:pt x="88117" y="1333586"/>
                        <a:pt x="100013" y="1370240"/>
                        <a:pt x="128588" y="1389290"/>
                      </a:cubicBezTo>
                      <a:cubicBezTo>
                        <a:pt x="142875" y="1398815"/>
                        <a:pt x="158616" y="1406457"/>
                        <a:pt x="171450" y="1417865"/>
                      </a:cubicBezTo>
                      <a:cubicBezTo>
                        <a:pt x="201654" y="1444713"/>
                        <a:pt x="217971" y="1493789"/>
                        <a:pt x="257175" y="1503590"/>
                      </a:cubicBezTo>
                      <a:cubicBezTo>
                        <a:pt x="276225" y="1508353"/>
                        <a:pt x="295444" y="1512484"/>
                        <a:pt x="314325" y="1517878"/>
                      </a:cubicBezTo>
                      <a:cubicBezTo>
                        <a:pt x="328806" y="1522015"/>
                        <a:pt x="342420" y="1529211"/>
                        <a:pt x="357188" y="1532165"/>
                      </a:cubicBezTo>
                      <a:cubicBezTo>
                        <a:pt x="390210" y="1538769"/>
                        <a:pt x="423863" y="1541690"/>
                        <a:pt x="457200" y="1546453"/>
                      </a:cubicBezTo>
                      <a:cubicBezTo>
                        <a:pt x="545232" y="1575796"/>
                        <a:pt x="451289" y="1542237"/>
                        <a:pt x="557213" y="1589315"/>
                      </a:cubicBezTo>
                      <a:cubicBezTo>
                        <a:pt x="721395" y="1662285"/>
                        <a:pt x="545112" y="1576121"/>
                        <a:pt x="685800" y="1646465"/>
                      </a:cubicBezTo>
                      <a:cubicBezTo>
                        <a:pt x="838200" y="1641703"/>
                        <a:pt x="990999" y="1644178"/>
                        <a:pt x="1143000" y="1632178"/>
                      </a:cubicBezTo>
                      <a:cubicBezTo>
                        <a:pt x="1173027" y="1629807"/>
                        <a:pt x="1199763" y="1611878"/>
                        <a:pt x="1228725" y="1603603"/>
                      </a:cubicBezTo>
                      <a:cubicBezTo>
                        <a:pt x="1266487" y="1592814"/>
                        <a:pt x="1304925" y="1584553"/>
                        <a:pt x="1343025" y="1575028"/>
                      </a:cubicBezTo>
                      <a:cubicBezTo>
                        <a:pt x="1362075" y="1570265"/>
                        <a:pt x="1380806" y="1563968"/>
                        <a:pt x="1400175" y="1560740"/>
                      </a:cubicBezTo>
                      <a:cubicBezTo>
                        <a:pt x="1428750" y="1555978"/>
                        <a:pt x="1457493" y="1552134"/>
                        <a:pt x="1485900" y="1546453"/>
                      </a:cubicBezTo>
                      <a:cubicBezTo>
                        <a:pt x="1619488" y="1519735"/>
                        <a:pt x="1477002" y="1545106"/>
                        <a:pt x="1585913" y="1517878"/>
                      </a:cubicBezTo>
                      <a:cubicBezTo>
                        <a:pt x="1609472" y="1511988"/>
                        <a:pt x="1633791" y="1509480"/>
                        <a:pt x="1657350" y="1503590"/>
                      </a:cubicBezTo>
                      <a:cubicBezTo>
                        <a:pt x="1671961" y="1499937"/>
                        <a:pt x="1685683" y="1493266"/>
                        <a:pt x="1700213" y="1489303"/>
                      </a:cubicBezTo>
                      <a:cubicBezTo>
                        <a:pt x="1738102" y="1478970"/>
                        <a:pt x="1776413" y="1470253"/>
                        <a:pt x="1814513" y="1460728"/>
                      </a:cubicBezTo>
                      <a:cubicBezTo>
                        <a:pt x="1833563" y="1455965"/>
                        <a:pt x="1852178" y="1448876"/>
                        <a:pt x="1871663" y="1446440"/>
                      </a:cubicBezTo>
                      <a:cubicBezTo>
                        <a:pt x="2019379" y="1427976"/>
                        <a:pt x="1947952" y="1437583"/>
                        <a:pt x="2085975" y="1417865"/>
                      </a:cubicBezTo>
                      <a:cubicBezTo>
                        <a:pt x="2162450" y="1423328"/>
                        <a:pt x="2312639" y="1447085"/>
                        <a:pt x="2400300" y="1417865"/>
                      </a:cubicBezTo>
                      <a:cubicBezTo>
                        <a:pt x="2422890" y="1410335"/>
                        <a:pt x="2438073" y="1388844"/>
                        <a:pt x="2457450" y="1375003"/>
                      </a:cubicBezTo>
                      <a:cubicBezTo>
                        <a:pt x="2513329" y="1335090"/>
                        <a:pt x="2502919" y="1352913"/>
                        <a:pt x="2557463" y="1289278"/>
                      </a:cubicBezTo>
                      <a:cubicBezTo>
                        <a:pt x="2568638" y="1276240"/>
                        <a:pt x="2575045" y="1259607"/>
                        <a:pt x="2586038" y="1246415"/>
                      </a:cubicBezTo>
                      <a:cubicBezTo>
                        <a:pt x="2598973" y="1230893"/>
                        <a:pt x="2616495" y="1219502"/>
                        <a:pt x="2628900" y="1203553"/>
                      </a:cubicBezTo>
                      <a:cubicBezTo>
                        <a:pt x="2649984" y="1176444"/>
                        <a:pt x="2663234" y="1143496"/>
                        <a:pt x="2686050" y="1117828"/>
                      </a:cubicBezTo>
                      <a:cubicBezTo>
                        <a:pt x="2899422" y="877784"/>
                        <a:pt x="2591741" y="1276908"/>
                        <a:pt x="2786063" y="1017815"/>
                      </a:cubicBezTo>
                      <a:cubicBezTo>
                        <a:pt x="2781300" y="984478"/>
                        <a:pt x="2785452" y="948576"/>
                        <a:pt x="2771775" y="917803"/>
                      </a:cubicBezTo>
                      <a:cubicBezTo>
                        <a:pt x="2764801" y="902112"/>
                        <a:pt x="2742104" y="900221"/>
                        <a:pt x="2728913" y="889228"/>
                      </a:cubicBezTo>
                      <a:cubicBezTo>
                        <a:pt x="2692567" y="858939"/>
                        <a:pt x="2687005" y="836569"/>
                        <a:pt x="2643188" y="817790"/>
                      </a:cubicBezTo>
                      <a:cubicBezTo>
                        <a:pt x="2625139" y="810055"/>
                        <a:pt x="2605088" y="808265"/>
                        <a:pt x="2586038" y="803503"/>
                      </a:cubicBezTo>
                      <a:cubicBezTo>
                        <a:pt x="2566988" y="789215"/>
                        <a:pt x="2549704" y="772204"/>
                        <a:pt x="2528888" y="760640"/>
                      </a:cubicBezTo>
                      <a:cubicBezTo>
                        <a:pt x="2506469" y="748185"/>
                        <a:pt x="2480736" y="742813"/>
                        <a:pt x="2457450" y="732065"/>
                      </a:cubicBezTo>
                      <a:cubicBezTo>
                        <a:pt x="2418774" y="714214"/>
                        <a:pt x="2383561" y="688385"/>
                        <a:pt x="2343150" y="674915"/>
                      </a:cubicBezTo>
                      <a:cubicBezTo>
                        <a:pt x="2273943" y="651846"/>
                        <a:pt x="2313202" y="668376"/>
                        <a:pt x="2228850" y="617765"/>
                      </a:cubicBezTo>
                      <a:cubicBezTo>
                        <a:pt x="2214563" y="598715"/>
                        <a:pt x="2202826" y="577453"/>
                        <a:pt x="2185988" y="560615"/>
                      </a:cubicBezTo>
                      <a:cubicBezTo>
                        <a:pt x="2165794" y="540421"/>
                        <a:pt x="2108386" y="514670"/>
                        <a:pt x="2085975" y="503465"/>
                      </a:cubicBezTo>
                      <a:cubicBezTo>
                        <a:pt x="2076450" y="489178"/>
                        <a:pt x="2069542" y="472745"/>
                        <a:pt x="2057400" y="460603"/>
                      </a:cubicBezTo>
                      <a:cubicBezTo>
                        <a:pt x="1980944" y="384147"/>
                        <a:pt x="2047386" y="490413"/>
                        <a:pt x="1957388" y="389165"/>
                      </a:cubicBezTo>
                      <a:cubicBezTo>
                        <a:pt x="1934572" y="363497"/>
                        <a:pt x="1924522" y="327724"/>
                        <a:pt x="1900238" y="303440"/>
                      </a:cubicBezTo>
                      <a:cubicBezTo>
                        <a:pt x="1885950" y="289153"/>
                        <a:pt x="1869780" y="276527"/>
                        <a:pt x="1857375" y="260578"/>
                      </a:cubicBezTo>
                      <a:cubicBezTo>
                        <a:pt x="1836290" y="233469"/>
                        <a:pt x="1828800" y="193903"/>
                        <a:pt x="1800225" y="174853"/>
                      </a:cubicBezTo>
                      <a:cubicBezTo>
                        <a:pt x="1771650" y="155803"/>
                        <a:pt x="1747080" y="128564"/>
                        <a:pt x="1714500" y="117703"/>
                      </a:cubicBezTo>
                      <a:cubicBezTo>
                        <a:pt x="1596144" y="78249"/>
                        <a:pt x="1784196" y="140246"/>
                        <a:pt x="1571625" y="74840"/>
                      </a:cubicBezTo>
                      <a:cubicBezTo>
                        <a:pt x="1542836" y="65982"/>
                        <a:pt x="1514475" y="55790"/>
                        <a:pt x="1485900" y="46265"/>
                      </a:cubicBezTo>
                      <a:cubicBezTo>
                        <a:pt x="1471613" y="41503"/>
                        <a:pt x="1458075" y="32813"/>
                        <a:pt x="1443038" y="31978"/>
                      </a:cubicBezTo>
                      <a:lnTo>
                        <a:pt x="1185863" y="17690"/>
                      </a:lnTo>
                      <a:cubicBezTo>
                        <a:pt x="1040865" y="-3023"/>
                        <a:pt x="1050094" y="-8607"/>
                        <a:pt x="857250" y="17690"/>
                      </a:cubicBezTo>
                      <a:cubicBezTo>
                        <a:pt x="827406" y="21760"/>
                        <a:pt x="814388" y="41503"/>
                        <a:pt x="771525" y="60553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6" name="TextBox 45"/>
              <p:cNvSpPr txBox="1"/>
              <p:nvPr/>
            </p:nvSpPr>
            <p:spPr>
              <a:xfrm>
                <a:off x="4897040" y="5550690"/>
                <a:ext cx="246935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b="1" dirty="0" smtClean="0">
                    <a:latin typeface="Century Gothic" charset="0"/>
                    <a:ea typeface="Century Gothic" charset="0"/>
                    <a:cs typeface="Century Gothic" charset="0"/>
                  </a:rPr>
                  <a:t>[ SIC ]</a:t>
                </a:r>
                <a:endParaRPr lang="en-US" sz="6000" b="1" dirty="0">
                  <a:latin typeface="Century Gothic" charset="0"/>
                  <a:ea typeface="Century Gothic" charset="0"/>
                  <a:cs typeface="Century Gothic" charset="0"/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4226753" y="2122746"/>
                <a:ext cx="3634907" cy="150329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19000"/>
                </a:schemeClr>
              </a:solidFill>
              <a:ln w="1143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081015" y="196827"/>
                <a:ext cx="392638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 smtClean="0">
                    <a:latin typeface="Century Gothic" charset="0"/>
                    <a:ea typeface="Century Gothic" charset="0"/>
                    <a:cs typeface="Century Gothic" charset="0"/>
                  </a:rPr>
                  <a:t>Sea Ice Concentration</a:t>
                </a:r>
                <a:endParaRPr lang="en-US" sz="4000" b="1" dirty="0">
                  <a:latin typeface="Century Gothic" charset="0"/>
                  <a:ea typeface="Century Gothic" charset="0"/>
                  <a:cs typeface="Century Gothic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211464" y="2435255"/>
                <a:ext cx="369287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 smtClean="0">
                    <a:latin typeface="Century Gothic" charset="0"/>
                    <a:ea typeface="Century Gothic" charset="0"/>
                    <a:cs typeface="Century Gothic" charset="0"/>
                  </a:rPr>
                  <a:t>Fraction (%) of seawater covered by ice</a:t>
                </a:r>
                <a:endParaRPr lang="en-US" sz="2200" dirty="0">
                  <a:latin typeface="Century Gothic" charset="0"/>
                  <a:ea typeface="Century Gothic" charset="0"/>
                  <a:cs typeface="Century Gothic" charset="0"/>
                </a:endParaRPr>
              </a:p>
            </p:txBody>
          </p:sp>
          <p:sp>
            <p:nvSpPr>
              <p:cNvPr id="62" name="Right Brace 61"/>
              <p:cNvSpPr/>
              <p:nvPr/>
            </p:nvSpPr>
            <p:spPr>
              <a:xfrm rot="5400000">
                <a:off x="5885642" y="707354"/>
                <a:ext cx="317126" cy="2078831"/>
              </a:xfrm>
              <a:prstGeom prst="rightBrace">
                <a:avLst>
                  <a:gd name="adj1" fmla="val 27381"/>
                  <a:gd name="adj2" fmla="val 49313"/>
                </a:avLst>
              </a:prstGeom>
              <a:ln w="635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Right Brace 62"/>
            <p:cNvSpPr/>
            <p:nvPr/>
          </p:nvSpPr>
          <p:spPr>
            <a:xfrm rot="5400000">
              <a:off x="10164155" y="649912"/>
              <a:ext cx="317126" cy="2078831"/>
            </a:xfrm>
            <a:prstGeom prst="rightBrace">
              <a:avLst>
                <a:gd name="adj1" fmla="val 27381"/>
                <a:gd name="adj2" fmla="val 49313"/>
              </a:avLst>
            </a:prstGeom>
            <a:ln w="635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9786937" y="4171920"/>
            <a:ext cx="1071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Snow</a:t>
            </a:r>
            <a:endParaRPr lang="en-US" sz="2000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9786937" y="4621975"/>
            <a:ext cx="1071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Ice</a:t>
            </a:r>
            <a:endParaRPr lang="en-US" sz="2000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4901362" y="3961575"/>
            <a:ext cx="2883393" cy="1600990"/>
            <a:chOff x="744573" y="3961575"/>
            <a:chExt cx="2883393" cy="1600990"/>
          </a:xfrm>
        </p:grpSpPr>
        <p:cxnSp>
          <p:nvCxnSpPr>
            <p:cNvPr id="49" name="Straight Connector 48"/>
            <p:cNvCxnSpPr/>
            <p:nvPr/>
          </p:nvCxnSpPr>
          <p:spPr>
            <a:xfrm flipH="1">
              <a:off x="1934762" y="3961575"/>
              <a:ext cx="8337" cy="1600990"/>
            </a:xfrm>
            <a:prstGeom prst="line">
              <a:avLst/>
            </a:prstGeom>
            <a:ln w="38100">
              <a:solidFill>
                <a:schemeClr val="tx1">
                  <a:alpha val="7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744573" y="4879178"/>
              <a:ext cx="2883393" cy="0"/>
            </a:xfrm>
            <a:prstGeom prst="line">
              <a:avLst/>
            </a:prstGeom>
            <a:ln w="38100">
              <a:solidFill>
                <a:schemeClr val="tx1">
                  <a:alpha val="7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ight Bracket 4"/>
          <p:cNvSpPr/>
          <p:nvPr/>
        </p:nvSpPr>
        <p:spPr>
          <a:xfrm>
            <a:off x="11551446" y="4533145"/>
            <a:ext cx="54994" cy="557387"/>
          </a:xfrm>
          <a:prstGeom prst="rightBracket">
            <a:avLst>
              <a:gd name="adj" fmla="val 79762"/>
            </a:avLst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74491" y="206799"/>
            <a:ext cx="3589953" cy="6359554"/>
            <a:chOff x="74491" y="206799"/>
            <a:chExt cx="3589953" cy="6359554"/>
          </a:xfrm>
        </p:grpSpPr>
        <p:sp>
          <p:nvSpPr>
            <p:cNvPr id="38" name="Freeform 37"/>
            <p:cNvSpPr/>
            <p:nvPr/>
          </p:nvSpPr>
          <p:spPr>
            <a:xfrm>
              <a:off x="1053703" y="4218552"/>
              <a:ext cx="2100262" cy="1189265"/>
            </a:xfrm>
            <a:custGeom>
              <a:avLst/>
              <a:gdLst>
                <a:gd name="connsiteX0" fmla="*/ 771525 w 2786063"/>
                <a:gd name="connsiteY0" fmla="*/ 60553 h 1646465"/>
                <a:gd name="connsiteX1" fmla="*/ 600075 w 2786063"/>
                <a:gd name="connsiteY1" fmla="*/ 131990 h 1646465"/>
                <a:gd name="connsiteX2" fmla="*/ 500063 w 2786063"/>
                <a:gd name="connsiteY2" fmla="*/ 203428 h 1646465"/>
                <a:gd name="connsiteX3" fmla="*/ 442913 w 2786063"/>
                <a:gd name="connsiteY3" fmla="*/ 246290 h 1646465"/>
                <a:gd name="connsiteX4" fmla="*/ 400050 w 2786063"/>
                <a:gd name="connsiteY4" fmla="*/ 260578 h 1646465"/>
                <a:gd name="connsiteX5" fmla="*/ 285750 w 2786063"/>
                <a:gd name="connsiteY5" fmla="*/ 360590 h 1646465"/>
                <a:gd name="connsiteX6" fmla="*/ 257175 w 2786063"/>
                <a:gd name="connsiteY6" fmla="*/ 417740 h 1646465"/>
                <a:gd name="connsiteX7" fmla="*/ 171450 w 2786063"/>
                <a:gd name="connsiteY7" fmla="*/ 517753 h 1646465"/>
                <a:gd name="connsiteX8" fmla="*/ 128588 w 2786063"/>
                <a:gd name="connsiteY8" fmla="*/ 603478 h 1646465"/>
                <a:gd name="connsiteX9" fmla="*/ 100013 w 2786063"/>
                <a:gd name="connsiteY9" fmla="*/ 703490 h 1646465"/>
                <a:gd name="connsiteX10" fmla="*/ 85725 w 2786063"/>
                <a:gd name="connsiteY10" fmla="*/ 746353 h 1646465"/>
                <a:gd name="connsiteX11" fmla="*/ 57150 w 2786063"/>
                <a:gd name="connsiteY11" fmla="*/ 789215 h 1646465"/>
                <a:gd name="connsiteX12" fmla="*/ 28575 w 2786063"/>
                <a:gd name="connsiteY12" fmla="*/ 903515 h 1646465"/>
                <a:gd name="connsiteX13" fmla="*/ 14288 w 2786063"/>
                <a:gd name="connsiteY13" fmla="*/ 946378 h 1646465"/>
                <a:gd name="connsiteX14" fmla="*/ 0 w 2786063"/>
                <a:gd name="connsiteY14" fmla="*/ 1003528 h 1646465"/>
                <a:gd name="connsiteX15" fmla="*/ 14288 w 2786063"/>
                <a:gd name="connsiteY15" fmla="*/ 1089253 h 1646465"/>
                <a:gd name="connsiteX16" fmla="*/ 42863 w 2786063"/>
                <a:gd name="connsiteY16" fmla="*/ 1203553 h 1646465"/>
                <a:gd name="connsiteX17" fmla="*/ 71438 w 2786063"/>
                <a:gd name="connsiteY17" fmla="*/ 1303565 h 1646465"/>
                <a:gd name="connsiteX18" fmla="*/ 128588 w 2786063"/>
                <a:gd name="connsiteY18" fmla="*/ 1389290 h 1646465"/>
                <a:gd name="connsiteX19" fmla="*/ 171450 w 2786063"/>
                <a:gd name="connsiteY19" fmla="*/ 1417865 h 1646465"/>
                <a:gd name="connsiteX20" fmla="*/ 257175 w 2786063"/>
                <a:gd name="connsiteY20" fmla="*/ 1503590 h 1646465"/>
                <a:gd name="connsiteX21" fmla="*/ 314325 w 2786063"/>
                <a:gd name="connsiteY21" fmla="*/ 1517878 h 1646465"/>
                <a:gd name="connsiteX22" fmla="*/ 357188 w 2786063"/>
                <a:gd name="connsiteY22" fmla="*/ 1532165 h 1646465"/>
                <a:gd name="connsiteX23" fmla="*/ 457200 w 2786063"/>
                <a:gd name="connsiteY23" fmla="*/ 1546453 h 1646465"/>
                <a:gd name="connsiteX24" fmla="*/ 557213 w 2786063"/>
                <a:gd name="connsiteY24" fmla="*/ 1589315 h 1646465"/>
                <a:gd name="connsiteX25" fmla="*/ 685800 w 2786063"/>
                <a:gd name="connsiteY25" fmla="*/ 1646465 h 1646465"/>
                <a:gd name="connsiteX26" fmla="*/ 1143000 w 2786063"/>
                <a:gd name="connsiteY26" fmla="*/ 1632178 h 1646465"/>
                <a:gd name="connsiteX27" fmla="*/ 1228725 w 2786063"/>
                <a:gd name="connsiteY27" fmla="*/ 1603603 h 1646465"/>
                <a:gd name="connsiteX28" fmla="*/ 1343025 w 2786063"/>
                <a:gd name="connsiteY28" fmla="*/ 1575028 h 1646465"/>
                <a:gd name="connsiteX29" fmla="*/ 1400175 w 2786063"/>
                <a:gd name="connsiteY29" fmla="*/ 1560740 h 1646465"/>
                <a:gd name="connsiteX30" fmla="*/ 1485900 w 2786063"/>
                <a:gd name="connsiteY30" fmla="*/ 1546453 h 1646465"/>
                <a:gd name="connsiteX31" fmla="*/ 1585913 w 2786063"/>
                <a:gd name="connsiteY31" fmla="*/ 1517878 h 1646465"/>
                <a:gd name="connsiteX32" fmla="*/ 1657350 w 2786063"/>
                <a:gd name="connsiteY32" fmla="*/ 1503590 h 1646465"/>
                <a:gd name="connsiteX33" fmla="*/ 1700213 w 2786063"/>
                <a:gd name="connsiteY33" fmla="*/ 1489303 h 1646465"/>
                <a:gd name="connsiteX34" fmla="*/ 1814513 w 2786063"/>
                <a:gd name="connsiteY34" fmla="*/ 1460728 h 1646465"/>
                <a:gd name="connsiteX35" fmla="*/ 1871663 w 2786063"/>
                <a:gd name="connsiteY35" fmla="*/ 1446440 h 1646465"/>
                <a:gd name="connsiteX36" fmla="*/ 2085975 w 2786063"/>
                <a:gd name="connsiteY36" fmla="*/ 1417865 h 1646465"/>
                <a:gd name="connsiteX37" fmla="*/ 2400300 w 2786063"/>
                <a:gd name="connsiteY37" fmla="*/ 1417865 h 1646465"/>
                <a:gd name="connsiteX38" fmla="*/ 2457450 w 2786063"/>
                <a:gd name="connsiteY38" fmla="*/ 1375003 h 1646465"/>
                <a:gd name="connsiteX39" fmla="*/ 2557463 w 2786063"/>
                <a:gd name="connsiteY39" fmla="*/ 1289278 h 1646465"/>
                <a:gd name="connsiteX40" fmla="*/ 2586038 w 2786063"/>
                <a:gd name="connsiteY40" fmla="*/ 1246415 h 1646465"/>
                <a:gd name="connsiteX41" fmla="*/ 2628900 w 2786063"/>
                <a:gd name="connsiteY41" fmla="*/ 1203553 h 1646465"/>
                <a:gd name="connsiteX42" fmla="*/ 2686050 w 2786063"/>
                <a:gd name="connsiteY42" fmla="*/ 1117828 h 1646465"/>
                <a:gd name="connsiteX43" fmla="*/ 2786063 w 2786063"/>
                <a:gd name="connsiteY43" fmla="*/ 1017815 h 1646465"/>
                <a:gd name="connsiteX44" fmla="*/ 2771775 w 2786063"/>
                <a:gd name="connsiteY44" fmla="*/ 917803 h 1646465"/>
                <a:gd name="connsiteX45" fmla="*/ 2728913 w 2786063"/>
                <a:gd name="connsiteY45" fmla="*/ 889228 h 1646465"/>
                <a:gd name="connsiteX46" fmla="*/ 2643188 w 2786063"/>
                <a:gd name="connsiteY46" fmla="*/ 817790 h 1646465"/>
                <a:gd name="connsiteX47" fmla="*/ 2586038 w 2786063"/>
                <a:gd name="connsiteY47" fmla="*/ 803503 h 1646465"/>
                <a:gd name="connsiteX48" fmla="*/ 2528888 w 2786063"/>
                <a:gd name="connsiteY48" fmla="*/ 760640 h 1646465"/>
                <a:gd name="connsiteX49" fmla="*/ 2457450 w 2786063"/>
                <a:gd name="connsiteY49" fmla="*/ 732065 h 1646465"/>
                <a:gd name="connsiteX50" fmla="*/ 2343150 w 2786063"/>
                <a:gd name="connsiteY50" fmla="*/ 674915 h 1646465"/>
                <a:gd name="connsiteX51" fmla="*/ 2228850 w 2786063"/>
                <a:gd name="connsiteY51" fmla="*/ 617765 h 1646465"/>
                <a:gd name="connsiteX52" fmla="*/ 2185988 w 2786063"/>
                <a:gd name="connsiteY52" fmla="*/ 560615 h 1646465"/>
                <a:gd name="connsiteX53" fmla="*/ 2085975 w 2786063"/>
                <a:gd name="connsiteY53" fmla="*/ 503465 h 1646465"/>
                <a:gd name="connsiteX54" fmla="*/ 2057400 w 2786063"/>
                <a:gd name="connsiteY54" fmla="*/ 460603 h 1646465"/>
                <a:gd name="connsiteX55" fmla="*/ 1957388 w 2786063"/>
                <a:gd name="connsiteY55" fmla="*/ 389165 h 1646465"/>
                <a:gd name="connsiteX56" fmla="*/ 1900238 w 2786063"/>
                <a:gd name="connsiteY56" fmla="*/ 303440 h 1646465"/>
                <a:gd name="connsiteX57" fmla="*/ 1857375 w 2786063"/>
                <a:gd name="connsiteY57" fmla="*/ 260578 h 1646465"/>
                <a:gd name="connsiteX58" fmla="*/ 1800225 w 2786063"/>
                <a:gd name="connsiteY58" fmla="*/ 174853 h 1646465"/>
                <a:gd name="connsiteX59" fmla="*/ 1714500 w 2786063"/>
                <a:gd name="connsiteY59" fmla="*/ 117703 h 1646465"/>
                <a:gd name="connsiteX60" fmla="*/ 1571625 w 2786063"/>
                <a:gd name="connsiteY60" fmla="*/ 74840 h 1646465"/>
                <a:gd name="connsiteX61" fmla="*/ 1485900 w 2786063"/>
                <a:gd name="connsiteY61" fmla="*/ 46265 h 1646465"/>
                <a:gd name="connsiteX62" fmla="*/ 1443038 w 2786063"/>
                <a:gd name="connsiteY62" fmla="*/ 31978 h 1646465"/>
                <a:gd name="connsiteX63" fmla="*/ 1185863 w 2786063"/>
                <a:gd name="connsiteY63" fmla="*/ 17690 h 1646465"/>
                <a:gd name="connsiteX64" fmla="*/ 857250 w 2786063"/>
                <a:gd name="connsiteY64" fmla="*/ 17690 h 1646465"/>
                <a:gd name="connsiteX65" fmla="*/ 771525 w 2786063"/>
                <a:gd name="connsiteY65" fmla="*/ 60553 h 16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786063" h="1646465">
                  <a:moveTo>
                    <a:pt x="771525" y="60553"/>
                  </a:moveTo>
                  <a:cubicBezTo>
                    <a:pt x="728662" y="79603"/>
                    <a:pt x="698550" y="107372"/>
                    <a:pt x="600075" y="131990"/>
                  </a:cubicBezTo>
                  <a:cubicBezTo>
                    <a:pt x="413356" y="272031"/>
                    <a:pt x="646265" y="98998"/>
                    <a:pt x="500063" y="203428"/>
                  </a:cubicBezTo>
                  <a:cubicBezTo>
                    <a:pt x="480686" y="217269"/>
                    <a:pt x="463588" y="234476"/>
                    <a:pt x="442913" y="246290"/>
                  </a:cubicBezTo>
                  <a:cubicBezTo>
                    <a:pt x="429837" y="253762"/>
                    <a:pt x="414338" y="255815"/>
                    <a:pt x="400050" y="260578"/>
                  </a:cubicBezTo>
                  <a:cubicBezTo>
                    <a:pt x="377661" y="278489"/>
                    <a:pt x="307223" y="330528"/>
                    <a:pt x="285750" y="360590"/>
                  </a:cubicBezTo>
                  <a:cubicBezTo>
                    <a:pt x="273370" y="377921"/>
                    <a:pt x="268463" y="399679"/>
                    <a:pt x="257175" y="417740"/>
                  </a:cubicBezTo>
                  <a:cubicBezTo>
                    <a:pt x="226627" y="466618"/>
                    <a:pt x="210415" y="478788"/>
                    <a:pt x="171450" y="517753"/>
                  </a:cubicBezTo>
                  <a:cubicBezTo>
                    <a:pt x="135542" y="625480"/>
                    <a:pt x="183978" y="492699"/>
                    <a:pt x="128588" y="603478"/>
                  </a:cubicBezTo>
                  <a:cubicBezTo>
                    <a:pt x="117166" y="626321"/>
                    <a:pt x="106119" y="682119"/>
                    <a:pt x="100013" y="703490"/>
                  </a:cubicBezTo>
                  <a:cubicBezTo>
                    <a:pt x="95876" y="717971"/>
                    <a:pt x="92460" y="732882"/>
                    <a:pt x="85725" y="746353"/>
                  </a:cubicBezTo>
                  <a:cubicBezTo>
                    <a:pt x="78046" y="761711"/>
                    <a:pt x="66675" y="774928"/>
                    <a:pt x="57150" y="789215"/>
                  </a:cubicBezTo>
                  <a:cubicBezTo>
                    <a:pt x="24492" y="887194"/>
                    <a:pt x="63057" y="765586"/>
                    <a:pt x="28575" y="903515"/>
                  </a:cubicBezTo>
                  <a:cubicBezTo>
                    <a:pt x="24922" y="918126"/>
                    <a:pt x="18425" y="931897"/>
                    <a:pt x="14288" y="946378"/>
                  </a:cubicBezTo>
                  <a:cubicBezTo>
                    <a:pt x="8894" y="965259"/>
                    <a:pt x="4763" y="984478"/>
                    <a:pt x="0" y="1003528"/>
                  </a:cubicBezTo>
                  <a:cubicBezTo>
                    <a:pt x="4763" y="1032103"/>
                    <a:pt x="8218" y="1060927"/>
                    <a:pt x="14288" y="1089253"/>
                  </a:cubicBezTo>
                  <a:cubicBezTo>
                    <a:pt x="22517" y="1127654"/>
                    <a:pt x="33338" y="1165453"/>
                    <a:pt x="42863" y="1203553"/>
                  </a:cubicBezTo>
                  <a:cubicBezTo>
                    <a:pt x="46227" y="1217011"/>
                    <a:pt x="62119" y="1286791"/>
                    <a:pt x="71438" y="1303565"/>
                  </a:cubicBezTo>
                  <a:cubicBezTo>
                    <a:pt x="88117" y="1333586"/>
                    <a:pt x="100013" y="1370240"/>
                    <a:pt x="128588" y="1389290"/>
                  </a:cubicBezTo>
                  <a:cubicBezTo>
                    <a:pt x="142875" y="1398815"/>
                    <a:pt x="158616" y="1406457"/>
                    <a:pt x="171450" y="1417865"/>
                  </a:cubicBezTo>
                  <a:cubicBezTo>
                    <a:pt x="201654" y="1444713"/>
                    <a:pt x="217971" y="1493789"/>
                    <a:pt x="257175" y="1503590"/>
                  </a:cubicBezTo>
                  <a:cubicBezTo>
                    <a:pt x="276225" y="1508353"/>
                    <a:pt x="295444" y="1512484"/>
                    <a:pt x="314325" y="1517878"/>
                  </a:cubicBezTo>
                  <a:cubicBezTo>
                    <a:pt x="328806" y="1522015"/>
                    <a:pt x="342420" y="1529211"/>
                    <a:pt x="357188" y="1532165"/>
                  </a:cubicBezTo>
                  <a:cubicBezTo>
                    <a:pt x="390210" y="1538769"/>
                    <a:pt x="423863" y="1541690"/>
                    <a:pt x="457200" y="1546453"/>
                  </a:cubicBezTo>
                  <a:cubicBezTo>
                    <a:pt x="545232" y="1575796"/>
                    <a:pt x="451289" y="1542237"/>
                    <a:pt x="557213" y="1589315"/>
                  </a:cubicBezTo>
                  <a:cubicBezTo>
                    <a:pt x="721395" y="1662285"/>
                    <a:pt x="545112" y="1576121"/>
                    <a:pt x="685800" y="1646465"/>
                  </a:cubicBezTo>
                  <a:cubicBezTo>
                    <a:pt x="838200" y="1641703"/>
                    <a:pt x="990999" y="1644178"/>
                    <a:pt x="1143000" y="1632178"/>
                  </a:cubicBezTo>
                  <a:cubicBezTo>
                    <a:pt x="1173027" y="1629807"/>
                    <a:pt x="1199763" y="1611878"/>
                    <a:pt x="1228725" y="1603603"/>
                  </a:cubicBezTo>
                  <a:cubicBezTo>
                    <a:pt x="1266487" y="1592814"/>
                    <a:pt x="1304925" y="1584553"/>
                    <a:pt x="1343025" y="1575028"/>
                  </a:cubicBezTo>
                  <a:cubicBezTo>
                    <a:pt x="1362075" y="1570265"/>
                    <a:pt x="1380806" y="1563968"/>
                    <a:pt x="1400175" y="1560740"/>
                  </a:cubicBezTo>
                  <a:cubicBezTo>
                    <a:pt x="1428750" y="1555978"/>
                    <a:pt x="1457493" y="1552134"/>
                    <a:pt x="1485900" y="1546453"/>
                  </a:cubicBezTo>
                  <a:cubicBezTo>
                    <a:pt x="1619488" y="1519735"/>
                    <a:pt x="1477002" y="1545106"/>
                    <a:pt x="1585913" y="1517878"/>
                  </a:cubicBezTo>
                  <a:cubicBezTo>
                    <a:pt x="1609472" y="1511988"/>
                    <a:pt x="1633791" y="1509480"/>
                    <a:pt x="1657350" y="1503590"/>
                  </a:cubicBezTo>
                  <a:cubicBezTo>
                    <a:pt x="1671961" y="1499937"/>
                    <a:pt x="1685683" y="1493266"/>
                    <a:pt x="1700213" y="1489303"/>
                  </a:cubicBezTo>
                  <a:cubicBezTo>
                    <a:pt x="1738102" y="1478970"/>
                    <a:pt x="1776413" y="1470253"/>
                    <a:pt x="1814513" y="1460728"/>
                  </a:cubicBezTo>
                  <a:cubicBezTo>
                    <a:pt x="1833563" y="1455965"/>
                    <a:pt x="1852178" y="1448876"/>
                    <a:pt x="1871663" y="1446440"/>
                  </a:cubicBezTo>
                  <a:cubicBezTo>
                    <a:pt x="2019379" y="1427976"/>
                    <a:pt x="1947952" y="1437583"/>
                    <a:pt x="2085975" y="1417865"/>
                  </a:cubicBezTo>
                  <a:cubicBezTo>
                    <a:pt x="2162450" y="1423328"/>
                    <a:pt x="2312639" y="1447085"/>
                    <a:pt x="2400300" y="1417865"/>
                  </a:cubicBezTo>
                  <a:cubicBezTo>
                    <a:pt x="2422890" y="1410335"/>
                    <a:pt x="2438073" y="1388844"/>
                    <a:pt x="2457450" y="1375003"/>
                  </a:cubicBezTo>
                  <a:cubicBezTo>
                    <a:pt x="2513329" y="1335090"/>
                    <a:pt x="2502919" y="1352913"/>
                    <a:pt x="2557463" y="1289278"/>
                  </a:cubicBezTo>
                  <a:cubicBezTo>
                    <a:pt x="2568638" y="1276240"/>
                    <a:pt x="2575045" y="1259607"/>
                    <a:pt x="2586038" y="1246415"/>
                  </a:cubicBezTo>
                  <a:cubicBezTo>
                    <a:pt x="2598973" y="1230893"/>
                    <a:pt x="2616495" y="1219502"/>
                    <a:pt x="2628900" y="1203553"/>
                  </a:cubicBezTo>
                  <a:cubicBezTo>
                    <a:pt x="2649984" y="1176444"/>
                    <a:pt x="2663234" y="1143496"/>
                    <a:pt x="2686050" y="1117828"/>
                  </a:cubicBezTo>
                  <a:cubicBezTo>
                    <a:pt x="2899422" y="877784"/>
                    <a:pt x="2591741" y="1276908"/>
                    <a:pt x="2786063" y="1017815"/>
                  </a:cubicBezTo>
                  <a:cubicBezTo>
                    <a:pt x="2781300" y="984478"/>
                    <a:pt x="2785452" y="948576"/>
                    <a:pt x="2771775" y="917803"/>
                  </a:cubicBezTo>
                  <a:cubicBezTo>
                    <a:pt x="2764801" y="902112"/>
                    <a:pt x="2742104" y="900221"/>
                    <a:pt x="2728913" y="889228"/>
                  </a:cubicBezTo>
                  <a:cubicBezTo>
                    <a:pt x="2692567" y="858939"/>
                    <a:pt x="2687005" y="836569"/>
                    <a:pt x="2643188" y="817790"/>
                  </a:cubicBezTo>
                  <a:cubicBezTo>
                    <a:pt x="2625139" y="810055"/>
                    <a:pt x="2605088" y="808265"/>
                    <a:pt x="2586038" y="803503"/>
                  </a:cubicBezTo>
                  <a:cubicBezTo>
                    <a:pt x="2566988" y="789215"/>
                    <a:pt x="2549704" y="772204"/>
                    <a:pt x="2528888" y="760640"/>
                  </a:cubicBezTo>
                  <a:cubicBezTo>
                    <a:pt x="2506469" y="748185"/>
                    <a:pt x="2480736" y="742813"/>
                    <a:pt x="2457450" y="732065"/>
                  </a:cubicBezTo>
                  <a:cubicBezTo>
                    <a:pt x="2418774" y="714214"/>
                    <a:pt x="2383561" y="688385"/>
                    <a:pt x="2343150" y="674915"/>
                  </a:cubicBezTo>
                  <a:cubicBezTo>
                    <a:pt x="2273943" y="651846"/>
                    <a:pt x="2313202" y="668376"/>
                    <a:pt x="2228850" y="617765"/>
                  </a:cubicBezTo>
                  <a:cubicBezTo>
                    <a:pt x="2214563" y="598715"/>
                    <a:pt x="2202826" y="577453"/>
                    <a:pt x="2185988" y="560615"/>
                  </a:cubicBezTo>
                  <a:cubicBezTo>
                    <a:pt x="2165794" y="540421"/>
                    <a:pt x="2108386" y="514670"/>
                    <a:pt x="2085975" y="503465"/>
                  </a:cubicBezTo>
                  <a:cubicBezTo>
                    <a:pt x="2076450" y="489178"/>
                    <a:pt x="2069542" y="472745"/>
                    <a:pt x="2057400" y="460603"/>
                  </a:cubicBezTo>
                  <a:cubicBezTo>
                    <a:pt x="1980944" y="384147"/>
                    <a:pt x="2047386" y="490413"/>
                    <a:pt x="1957388" y="389165"/>
                  </a:cubicBezTo>
                  <a:cubicBezTo>
                    <a:pt x="1934572" y="363497"/>
                    <a:pt x="1924522" y="327724"/>
                    <a:pt x="1900238" y="303440"/>
                  </a:cubicBezTo>
                  <a:cubicBezTo>
                    <a:pt x="1885950" y="289153"/>
                    <a:pt x="1869780" y="276527"/>
                    <a:pt x="1857375" y="260578"/>
                  </a:cubicBezTo>
                  <a:cubicBezTo>
                    <a:pt x="1836290" y="233469"/>
                    <a:pt x="1828800" y="193903"/>
                    <a:pt x="1800225" y="174853"/>
                  </a:cubicBezTo>
                  <a:cubicBezTo>
                    <a:pt x="1771650" y="155803"/>
                    <a:pt x="1747080" y="128564"/>
                    <a:pt x="1714500" y="117703"/>
                  </a:cubicBezTo>
                  <a:cubicBezTo>
                    <a:pt x="1596144" y="78249"/>
                    <a:pt x="1784196" y="140246"/>
                    <a:pt x="1571625" y="74840"/>
                  </a:cubicBezTo>
                  <a:cubicBezTo>
                    <a:pt x="1542836" y="65982"/>
                    <a:pt x="1514475" y="55790"/>
                    <a:pt x="1485900" y="46265"/>
                  </a:cubicBezTo>
                  <a:cubicBezTo>
                    <a:pt x="1471613" y="41503"/>
                    <a:pt x="1458075" y="32813"/>
                    <a:pt x="1443038" y="31978"/>
                  </a:cubicBezTo>
                  <a:lnTo>
                    <a:pt x="1185863" y="17690"/>
                  </a:lnTo>
                  <a:cubicBezTo>
                    <a:pt x="1040865" y="-3023"/>
                    <a:pt x="1050094" y="-8607"/>
                    <a:pt x="857250" y="17690"/>
                  </a:cubicBezTo>
                  <a:cubicBezTo>
                    <a:pt x="827406" y="21760"/>
                    <a:pt x="814388" y="41503"/>
                    <a:pt x="771525" y="60553"/>
                  </a:cubicBezTo>
                  <a:close/>
                </a:path>
              </a:pathLst>
            </a:custGeom>
            <a:solidFill>
              <a:schemeClr val="bg1"/>
            </a:solidFill>
            <a:ln w="825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00085" y="5550690"/>
              <a:ext cx="246935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 smtClean="0">
                  <a:latin typeface="Century Gothic" charset="0"/>
                  <a:ea typeface="Century Gothic" charset="0"/>
                  <a:cs typeface="Century Gothic" charset="0"/>
                </a:rPr>
                <a:t>[ SIE ]</a:t>
              </a:r>
              <a:endParaRPr lang="en-US" sz="6000" b="1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4491" y="2122746"/>
              <a:ext cx="3536153" cy="1503298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19000"/>
              </a:schemeClr>
            </a:solidFill>
            <a:ln w="1143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88144" y="206799"/>
              <a:ext cx="309324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 smtClean="0">
                  <a:latin typeface="Century Gothic" charset="0"/>
                  <a:ea typeface="Century Gothic" charset="0"/>
                  <a:cs typeface="Century Gothic" charset="0"/>
                </a:rPr>
                <a:t>Sea Ice Extent</a:t>
              </a:r>
              <a:endParaRPr lang="en-US" sz="4000" b="1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05083" y="2214383"/>
              <a:ext cx="345936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Century Gothic" charset="0"/>
                  <a:ea typeface="Century Gothic" charset="0"/>
                  <a:cs typeface="Century Gothic" charset="0"/>
                </a:rPr>
                <a:t>Area of seawater covered by any amount of ice</a:t>
              </a:r>
              <a:endParaRPr lang="en-US" sz="2400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61" name="Right Brace 60"/>
            <p:cNvSpPr/>
            <p:nvPr/>
          </p:nvSpPr>
          <p:spPr>
            <a:xfrm rot="5400000">
              <a:off x="1776199" y="688875"/>
              <a:ext cx="317126" cy="2078831"/>
            </a:xfrm>
            <a:prstGeom prst="rightBrace">
              <a:avLst>
                <a:gd name="adj1" fmla="val 27381"/>
                <a:gd name="adj2" fmla="val 49313"/>
              </a:avLst>
            </a:prstGeom>
            <a:ln w="635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44573" y="3961575"/>
            <a:ext cx="2883393" cy="1600990"/>
            <a:chOff x="744573" y="3961575"/>
            <a:chExt cx="2883393" cy="1600990"/>
          </a:xfrm>
        </p:grpSpPr>
        <p:cxnSp>
          <p:nvCxnSpPr>
            <p:cNvPr id="6" name="Straight Connector 5"/>
            <p:cNvCxnSpPr/>
            <p:nvPr/>
          </p:nvCxnSpPr>
          <p:spPr>
            <a:xfrm flipH="1">
              <a:off x="1934762" y="3961575"/>
              <a:ext cx="8337" cy="1600990"/>
            </a:xfrm>
            <a:prstGeom prst="line">
              <a:avLst/>
            </a:prstGeom>
            <a:ln w="38100">
              <a:solidFill>
                <a:schemeClr val="tx1">
                  <a:alpha val="7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744573" y="4879178"/>
              <a:ext cx="2883393" cy="0"/>
            </a:xfrm>
            <a:prstGeom prst="line">
              <a:avLst/>
            </a:prstGeom>
            <a:ln w="38100">
              <a:solidFill>
                <a:schemeClr val="tx1">
                  <a:alpha val="7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ectangle 5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0" y="282883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latin typeface="Century Gothic" charset="0"/>
                <a:ea typeface="Century Gothic" charset="0"/>
                <a:cs typeface="Century Gothic" charset="0"/>
              </a:rPr>
              <a:t>Terminology.</a:t>
            </a:r>
            <a:endParaRPr lang="en-US" sz="72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05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274838"/>
            <a:ext cx="1219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latin typeface="Century Gothic" charset="0"/>
                <a:ea typeface="Century Gothic" charset="0"/>
                <a:cs typeface="Century Gothic" charset="0"/>
              </a:rPr>
              <a:t>The Arctic is undergoing </a:t>
            </a:r>
            <a:r>
              <a:rPr lang="en-US" sz="7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dramatic</a:t>
            </a:r>
            <a:r>
              <a:rPr lang="en-US" sz="7200" b="1" dirty="0" smtClean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sz="7200" dirty="0" smtClean="0">
                <a:latin typeface="Century Gothic" charset="0"/>
                <a:ea typeface="Century Gothic" charset="0"/>
                <a:cs typeface="Century Gothic" charset="0"/>
              </a:rPr>
              <a:t>changes.</a:t>
            </a:r>
            <a:endParaRPr lang="en-US" sz="72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71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081015" y="196827"/>
            <a:ext cx="8031661" cy="6369526"/>
            <a:chOff x="4081015" y="196827"/>
            <a:chExt cx="8031661" cy="6369526"/>
          </a:xfrm>
        </p:grpSpPr>
        <p:grpSp>
          <p:nvGrpSpPr>
            <p:cNvPr id="44" name="Group 43"/>
            <p:cNvGrpSpPr/>
            <p:nvPr/>
          </p:nvGrpSpPr>
          <p:grpSpPr>
            <a:xfrm>
              <a:off x="9093996" y="4221956"/>
              <a:ext cx="2457450" cy="941494"/>
              <a:chOff x="9122572" y="4972053"/>
              <a:chExt cx="2457450" cy="941494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358316" y="5272090"/>
                <a:ext cx="1985962" cy="60007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Straight Connector 39"/>
              <p:cNvCxnSpPr/>
              <p:nvPr/>
            </p:nvCxnSpPr>
            <p:spPr>
              <a:xfrm>
                <a:off x="9122572" y="5913547"/>
                <a:ext cx="2457450" cy="0"/>
              </a:xfrm>
              <a:prstGeom prst="line">
                <a:avLst/>
              </a:prstGeom>
              <a:ln w="825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Rectangle 41"/>
              <p:cNvSpPr/>
              <p:nvPr/>
            </p:nvSpPr>
            <p:spPr>
              <a:xfrm>
                <a:off x="9358316" y="4972053"/>
                <a:ext cx="1985962" cy="30003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9093996" y="5550690"/>
              <a:ext cx="246935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 smtClean="0">
                  <a:latin typeface="Century Gothic" charset="0"/>
                  <a:ea typeface="Century Gothic" charset="0"/>
                  <a:cs typeface="Century Gothic" charset="0"/>
                </a:rPr>
                <a:t>[ SIT ]</a:t>
              </a:r>
              <a:endParaRPr lang="en-US" sz="6000" b="1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8477769" y="2122746"/>
              <a:ext cx="3634907" cy="1503298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19000"/>
              </a:schemeClr>
            </a:solidFill>
            <a:ln w="1143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607029" y="196827"/>
              <a:ext cx="343138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 smtClean="0">
                  <a:latin typeface="Century Gothic" charset="0"/>
                  <a:ea typeface="Century Gothic" charset="0"/>
                  <a:cs typeface="Century Gothic" charset="0"/>
                </a:rPr>
                <a:t>Sea Ice Thickness</a:t>
              </a:r>
              <a:endParaRPr lang="en-US" sz="4000" b="1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532763" y="2265977"/>
              <a:ext cx="357991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 smtClean="0">
                  <a:latin typeface="Century Gothic" charset="0"/>
                  <a:ea typeface="Century Gothic" charset="0"/>
                  <a:cs typeface="Century Gothic" charset="0"/>
                </a:rPr>
                <a:t>Depth between sea surface and ice/snow layer</a:t>
              </a:r>
              <a:endParaRPr lang="en-US" sz="2200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4081015" y="196827"/>
              <a:ext cx="3926384" cy="6369526"/>
              <a:chOff x="4081015" y="196827"/>
              <a:chExt cx="3926384" cy="6369526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5191721" y="4218552"/>
                <a:ext cx="2100262" cy="1189265"/>
                <a:chOff x="4886326" y="4440010"/>
                <a:chExt cx="2100262" cy="1189265"/>
              </a:xfrm>
            </p:grpSpPr>
            <p:sp>
              <p:nvSpPr>
                <p:cNvPr id="33" name="Freeform 32"/>
                <p:cNvSpPr/>
                <p:nvPr/>
              </p:nvSpPr>
              <p:spPr>
                <a:xfrm>
                  <a:off x="4886326" y="4440010"/>
                  <a:ext cx="2100262" cy="1189265"/>
                </a:xfrm>
                <a:custGeom>
                  <a:avLst/>
                  <a:gdLst>
                    <a:gd name="connsiteX0" fmla="*/ 771525 w 2786063"/>
                    <a:gd name="connsiteY0" fmla="*/ 60553 h 1646465"/>
                    <a:gd name="connsiteX1" fmla="*/ 600075 w 2786063"/>
                    <a:gd name="connsiteY1" fmla="*/ 131990 h 1646465"/>
                    <a:gd name="connsiteX2" fmla="*/ 500063 w 2786063"/>
                    <a:gd name="connsiteY2" fmla="*/ 203428 h 1646465"/>
                    <a:gd name="connsiteX3" fmla="*/ 442913 w 2786063"/>
                    <a:gd name="connsiteY3" fmla="*/ 246290 h 1646465"/>
                    <a:gd name="connsiteX4" fmla="*/ 400050 w 2786063"/>
                    <a:gd name="connsiteY4" fmla="*/ 260578 h 1646465"/>
                    <a:gd name="connsiteX5" fmla="*/ 285750 w 2786063"/>
                    <a:gd name="connsiteY5" fmla="*/ 360590 h 1646465"/>
                    <a:gd name="connsiteX6" fmla="*/ 257175 w 2786063"/>
                    <a:gd name="connsiteY6" fmla="*/ 417740 h 1646465"/>
                    <a:gd name="connsiteX7" fmla="*/ 171450 w 2786063"/>
                    <a:gd name="connsiteY7" fmla="*/ 517753 h 1646465"/>
                    <a:gd name="connsiteX8" fmla="*/ 128588 w 2786063"/>
                    <a:gd name="connsiteY8" fmla="*/ 603478 h 1646465"/>
                    <a:gd name="connsiteX9" fmla="*/ 100013 w 2786063"/>
                    <a:gd name="connsiteY9" fmla="*/ 703490 h 1646465"/>
                    <a:gd name="connsiteX10" fmla="*/ 85725 w 2786063"/>
                    <a:gd name="connsiteY10" fmla="*/ 746353 h 1646465"/>
                    <a:gd name="connsiteX11" fmla="*/ 57150 w 2786063"/>
                    <a:gd name="connsiteY11" fmla="*/ 789215 h 1646465"/>
                    <a:gd name="connsiteX12" fmla="*/ 28575 w 2786063"/>
                    <a:gd name="connsiteY12" fmla="*/ 903515 h 1646465"/>
                    <a:gd name="connsiteX13" fmla="*/ 14288 w 2786063"/>
                    <a:gd name="connsiteY13" fmla="*/ 946378 h 1646465"/>
                    <a:gd name="connsiteX14" fmla="*/ 0 w 2786063"/>
                    <a:gd name="connsiteY14" fmla="*/ 1003528 h 1646465"/>
                    <a:gd name="connsiteX15" fmla="*/ 14288 w 2786063"/>
                    <a:gd name="connsiteY15" fmla="*/ 1089253 h 1646465"/>
                    <a:gd name="connsiteX16" fmla="*/ 42863 w 2786063"/>
                    <a:gd name="connsiteY16" fmla="*/ 1203553 h 1646465"/>
                    <a:gd name="connsiteX17" fmla="*/ 71438 w 2786063"/>
                    <a:gd name="connsiteY17" fmla="*/ 1303565 h 1646465"/>
                    <a:gd name="connsiteX18" fmla="*/ 128588 w 2786063"/>
                    <a:gd name="connsiteY18" fmla="*/ 1389290 h 1646465"/>
                    <a:gd name="connsiteX19" fmla="*/ 171450 w 2786063"/>
                    <a:gd name="connsiteY19" fmla="*/ 1417865 h 1646465"/>
                    <a:gd name="connsiteX20" fmla="*/ 257175 w 2786063"/>
                    <a:gd name="connsiteY20" fmla="*/ 1503590 h 1646465"/>
                    <a:gd name="connsiteX21" fmla="*/ 314325 w 2786063"/>
                    <a:gd name="connsiteY21" fmla="*/ 1517878 h 1646465"/>
                    <a:gd name="connsiteX22" fmla="*/ 357188 w 2786063"/>
                    <a:gd name="connsiteY22" fmla="*/ 1532165 h 1646465"/>
                    <a:gd name="connsiteX23" fmla="*/ 457200 w 2786063"/>
                    <a:gd name="connsiteY23" fmla="*/ 1546453 h 1646465"/>
                    <a:gd name="connsiteX24" fmla="*/ 557213 w 2786063"/>
                    <a:gd name="connsiteY24" fmla="*/ 1589315 h 1646465"/>
                    <a:gd name="connsiteX25" fmla="*/ 685800 w 2786063"/>
                    <a:gd name="connsiteY25" fmla="*/ 1646465 h 1646465"/>
                    <a:gd name="connsiteX26" fmla="*/ 1143000 w 2786063"/>
                    <a:gd name="connsiteY26" fmla="*/ 1632178 h 1646465"/>
                    <a:gd name="connsiteX27" fmla="*/ 1228725 w 2786063"/>
                    <a:gd name="connsiteY27" fmla="*/ 1603603 h 1646465"/>
                    <a:gd name="connsiteX28" fmla="*/ 1343025 w 2786063"/>
                    <a:gd name="connsiteY28" fmla="*/ 1575028 h 1646465"/>
                    <a:gd name="connsiteX29" fmla="*/ 1400175 w 2786063"/>
                    <a:gd name="connsiteY29" fmla="*/ 1560740 h 1646465"/>
                    <a:gd name="connsiteX30" fmla="*/ 1485900 w 2786063"/>
                    <a:gd name="connsiteY30" fmla="*/ 1546453 h 1646465"/>
                    <a:gd name="connsiteX31" fmla="*/ 1585913 w 2786063"/>
                    <a:gd name="connsiteY31" fmla="*/ 1517878 h 1646465"/>
                    <a:gd name="connsiteX32" fmla="*/ 1657350 w 2786063"/>
                    <a:gd name="connsiteY32" fmla="*/ 1503590 h 1646465"/>
                    <a:gd name="connsiteX33" fmla="*/ 1700213 w 2786063"/>
                    <a:gd name="connsiteY33" fmla="*/ 1489303 h 1646465"/>
                    <a:gd name="connsiteX34" fmla="*/ 1814513 w 2786063"/>
                    <a:gd name="connsiteY34" fmla="*/ 1460728 h 1646465"/>
                    <a:gd name="connsiteX35" fmla="*/ 1871663 w 2786063"/>
                    <a:gd name="connsiteY35" fmla="*/ 1446440 h 1646465"/>
                    <a:gd name="connsiteX36" fmla="*/ 2085975 w 2786063"/>
                    <a:gd name="connsiteY36" fmla="*/ 1417865 h 1646465"/>
                    <a:gd name="connsiteX37" fmla="*/ 2400300 w 2786063"/>
                    <a:gd name="connsiteY37" fmla="*/ 1417865 h 1646465"/>
                    <a:gd name="connsiteX38" fmla="*/ 2457450 w 2786063"/>
                    <a:gd name="connsiteY38" fmla="*/ 1375003 h 1646465"/>
                    <a:gd name="connsiteX39" fmla="*/ 2557463 w 2786063"/>
                    <a:gd name="connsiteY39" fmla="*/ 1289278 h 1646465"/>
                    <a:gd name="connsiteX40" fmla="*/ 2586038 w 2786063"/>
                    <a:gd name="connsiteY40" fmla="*/ 1246415 h 1646465"/>
                    <a:gd name="connsiteX41" fmla="*/ 2628900 w 2786063"/>
                    <a:gd name="connsiteY41" fmla="*/ 1203553 h 1646465"/>
                    <a:gd name="connsiteX42" fmla="*/ 2686050 w 2786063"/>
                    <a:gd name="connsiteY42" fmla="*/ 1117828 h 1646465"/>
                    <a:gd name="connsiteX43" fmla="*/ 2786063 w 2786063"/>
                    <a:gd name="connsiteY43" fmla="*/ 1017815 h 1646465"/>
                    <a:gd name="connsiteX44" fmla="*/ 2771775 w 2786063"/>
                    <a:gd name="connsiteY44" fmla="*/ 917803 h 1646465"/>
                    <a:gd name="connsiteX45" fmla="*/ 2728913 w 2786063"/>
                    <a:gd name="connsiteY45" fmla="*/ 889228 h 1646465"/>
                    <a:gd name="connsiteX46" fmla="*/ 2643188 w 2786063"/>
                    <a:gd name="connsiteY46" fmla="*/ 817790 h 1646465"/>
                    <a:gd name="connsiteX47" fmla="*/ 2586038 w 2786063"/>
                    <a:gd name="connsiteY47" fmla="*/ 803503 h 1646465"/>
                    <a:gd name="connsiteX48" fmla="*/ 2528888 w 2786063"/>
                    <a:gd name="connsiteY48" fmla="*/ 760640 h 1646465"/>
                    <a:gd name="connsiteX49" fmla="*/ 2457450 w 2786063"/>
                    <a:gd name="connsiteY49" fmla="*/ 732065 h 1646465"/>
                    <a:gd name="connsiteX50" fmla="*/ 2343150 w 2786063"/>
                    <a:gd name="connsiteY50" fmla="*/ 674915 h 1646465"/>
                    <a:gd name="connsiteX51" fmla="*/ 2228850 w 2786063"/>
                    <a:gd name="connsiteY51" fmla="*/ 617765 h 1646465"/>
                    <a:gd name="connsiteX52" fmla="*/ 2185988 w 2786063"/>
                    <a:gd name="connsiteY52" fmla="*/ 560615 h 1646465"/>
                    <a:gd name="connsiteX53" fmla="*/ 2085975 w 2786063"/>
                    <a:gd name="connsiteY53" fmla="*/ 503465 h 1646465"/>
                    <a:gd name="connsiteX54" fmla="*/ 2057400 w 2786063"/>
                    <a:gd name="connsiteY54" fmla="*/ 460603 h 1646465"/>
                    <a:gd name="connsiteX55" fmla="*/ 1957388 w 2786063"/>
                    <a:gd name="connsiteY55" fmla="*/ 389165 h 1646465"/>
                    <a:gd name="connsiteX56" fmla="*/ 1900238 w 2786063"/>
                    <a:gd name="connsiteY56" fmla="*/ 303440 h 1646465"/>
                    <a:gd name="connsiteX57" fmla="*/ 1857375 w 2786063"/>
                    <a:gd name="connsiteY57" fmla="*/ 260578 h 1646465"/>
                    <a:gd name="connsiteX58" fmla="*/ 1800225 w 2786063"/>
                    <a:gd name="connsiteY58" fmla="*/ 174853 h 1646465"/>
                    <a:gd name="connsiteX59" fmla="*/ 1714500 w 2786063"/>
                    <a:gd name="connsiteY59" fmla="*/ 117703 h 1646465"/>
                    <a:gd name="connsiteX60" fmla="*/ 1571625 w 2786063"/>
                    <a:gd name="connsiteY60" fmla="*/ 74840 h 1646465"/>
                    <a:gd name="connsiteX61" fmla="*/ 1485900 w 2786063"/>
                    <a:gd name="connsiteY61" fmla="*/ 46265 h 1646465"/>
                    <a:gd name="connsiteX62" fmla="*/ 1443038 w 2786063"/>
                    <a:gd name="connsiteY62" fmla="*/ 31978 h 1646465"/>
                    <a:gd name="connsiteX63" fmla="*/ 1185863 w 2786063"/>
                    <a:gd name="connsiteY63" fmla="*/ 17690 h 1646465"/>
                    <a:gd name="connsiteX64" fmla="*/ 857250 w 2786063"/>
                    <a:gd name="connsiteY64" fmla="*/ 17690 h 1646465"/>
                    <a:gd name="connsiteX65" fmla="*/ 771525 w 2786063"/>
                    <a:gd name="connsiteY65" fmla="*/ 60553 h 16464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</a:cxnLst>
                  <a:rect l="l" t="t" r="r" b="b"/>
                  <a:pathLst>
                    <a:path w="2786063" h="1646465">
                      <a:moveTo>
                        <a:pt x="771525" y="60553"/>
                      </a:moveTo>
                      <a:cubicBezTo>
                        <a:pt x="728662" y="79603"/>
                        <a:pt x="698550" y="107372"/>
                        <a:pt x="600075" y="131990"/>
                      </a:cubicBezTo>
                      <a:cubicBezTo>
                        <a:pt x="413356" y="272031"/>
                        <a:pt x="646265" y="98998"/>
                        <a:pt x="500063" y="203428"/>
                      </a:cubicBezTo>
                      <a:cubicBezTo>
                        <a:pt x="480686" y="217269"/>
                        <a:pt x="463588" y="234476"/>
                        <a:pt x="442913" y="246290"/>
                      </a:cubicBezTo>
                      <a:cubicBezTo>
                        <a:pt x="429837" y="253762"/>
                        <a:pt x="414338" y="255815"/>
                        <a:pt x="400050" y="260578"/>
                      </a:cubicBezTo>
                      <a:cubicBezTo>
                        <a:pt x="377661" y="278489"/>
                        <a:pt x="307223" y="330528"/>
                        <a:pt x="285750" y="360590"/>
                      </a:cubicBezTo>
                      <a:cubicBezTo>
                        <a:pt x="273370" y="377921"/>
                        <a:pt x="268463" y="399679"/>
                        <a:pt x="257175" y="417740"/>
                      </a:cubicBezTo>
                      <a:cubicBezTo>
                        <a:pt x="226627" y="466618"/>
                        <a:pt x="210415" y="478788"/>
                        <a:pt x="171450" y="517753"/>
                      </a:cubicBezTo>
                      <a:cubicBezTo>
                        <a:pt x="135542" y="625480"/>
                        <a:pt x="183978" y="492699"/>
                        <a:pt x="128588" y="603478"/>
                      </a:cubicBezTo>
                      <a:cubicBezTo>
                        <a:pt x="117166" y="626321"/>
                        <a:pt x="106119" y="682119"/>
                        <a:pt x="100013" y="703490"/>
                      </a:cubicBezTo>
                      <a:cubicBezTo>
                        <a:pt x="95876" y="717971"/>
                        <a:pt x="92460" y="732882"/>
                        <a:pt x="85725" y="746353"/>
                      </a:cubicBezTo>
                      <a:cubicBezTo>
                        <a:pt x="78046" y="761711"/>
                        <a:pt x="66675" y="774928"/>
                        <a:pt x="57150" y="789215"/>
                      </a:cubicBezTo>
                      <a:cubicBezTo>
                        <a:pt x="24492" y="887194"/>
                        <a:pt x="63057" y="765586"/>
                        <a:pt x="28575" y="903515"/>
                      </a:cubicBezTo>
                      <a:cubicBezTo>
                        <a:pt x="24922" y="918126"/>
                        <a:pt x="18425" y="931897"/>
                        <a:pt x="14288" y="946378"/>
                      </a:cubicBezTo>
                      <a:cubicBezTo>
                        <a:pt x="8894" y="965259"/>
                        <a:pt x="4763" y="984478"/>
                        <a:pt x="0" y="1003528"/>
                      </a:cubicBezTo>
                      <a:cubicBezTo>
                        <a:pt x="4763" y="1032103"/>
                        <a:pt x="8218" y="1060927"/>
                        <a:pt x="14288" y="1089253"/>
                      </a:cubicBezTo>
                      <a:cubicBezTo>
                        <a:pt x="22517" y="1127654"/>
                        <a:pt x="33338" y="1165453"/>
                        <a:pt x="42863" y="1203553"/>
                      </a:cubicBezTo>
                      <a:cubicBezTo>
                        <a:pt x="46227" y="1217011"/>
                        <a:pt x="62119" y="1286791"/>
                        <a:pt x="71438" y="1303565"/>
                      </a:cubicBezTo>
                      <a:cubicBezTo>
                        <a:pt x="88117" y="1333586"/>
                        <a:pt x="100013" y="1370240"/>
                        <a:pt x="128588" y="1389290"/>
                      </a:cubicBezTo>
                      <a:cubicBezTo>
                        <a:pt x="142875" y="1398815"/>
                        <a:pt x="158616" y="1406457"/>
                        <a:pt x="171450" y="1417865"/>
                      </a:cubicBezTo>
                      <a:cubicBezTo>
                        <a:pt x="201654" y="1444713"/>
                        <a:pt x="217971" y="1493789"/>
                        <a:pt x="257175" y="1503590"/>
                      </a:cubicBezTo>
                      <a:cubicBezTo>
                        <a:pt x="276225" y="1508353"/>
                        <a:pt x="295444" y="1512484"/>
                        <a:pt x="314325" y="1517878"/>
                      </a:cubicBezTo>
                      <a:cubicBezTo>
                        <a:pt x="328806" y="1522015"/>
                        <a:pt x="342420" y="1529211"/>
                        <a:pt x="357188" y="1532165"/>
                      </a:cubicBezTo>
                      <a:cubicBezTo>
                        <a:pt x="390210" y="1538769"/>
                        <a:pt x="423863" y="1541690"/>
                        <a:pt x="457200" y="1546453"/>
                      </a:cubicBezTo>
                      <a:cubicBezTo>
                        <a:pt x="545232" y="1575796"/>
                        <a:pt x="451289" y="1542237"/>
                        <a:pt x="557213" y="1589315"/>
                      </a:cubicBezTo>
                      <a:cubicBezTo>
                        <a:pt x="721395" y="1662285"/>
                        <a:pt x="545112" y="1576121"/>
                        <a:pt x="685800" y="1646465"/>
                      </a:cubicBezTo>
                      <a:cubicBezTo>
                        <a:pt x="838200" y="1641703"/>
                        <a:pt x="990999" y="1644178"/>
                        <a:pt x="1143000" y="1632178"/>
                      </a:cubicBezTo>
                      <a:cubicBezTo>
                        <a:pt x="1173027" y="1629807"/>
                        <a:pt x="1199763" y="1611878"/>
                        <a:pt x="1228725" y="1603603"/>
                      </a:cubicBezTo>
                      <a:cubicBezTo>
                        <a:pt x="1266487" y="1592814"/>
                        <a:pt x="1304925" y="1584553"/>
                        <a:pt x="1343025" y="1575028"/>
                      </a:cubicBezTo>
                      <a:cubicBezTo>
                        <a:pt x="1362075" y="1570265"/>
                        <a:pt x="1380806" y="1563968"/>
                        <a:pt x="1400175" y="1560740"/>
                      </a:cubicBezTo>
                      <a:cubicBezTo>
                        <a:pt x="1428750" y="1555978"/>
                        <a:pt x="1457493" y="1552134"/>
                        <a:pt x="1485900" y="1546453"/>
                      </a:cubicBezTo>
                      <a:cubicBezTo>
                        <a:pt x="1619488" y="1519735"/>
                        <a:pt x="1477002" y="1545106"/>
                        <a:pt x="1585913" y="1517878"/>
                      </a:cubicBezTo>
                      <a:cubicBezTo>
                        <a:pt x="1609472" y="1511988"/>
                        <a:pt x="1633791" y="1509480"/>
                        <a:pt x="1657350" y="1503590"/>
                      </a:cubicBezTo>
                      <a:cubicBezTo>
                        <a:pt x="1671961" y="1499937"/>
                        <a:pt x="1685683" y="1493266"/>
                        <a:pt x="1700213" y="1489303"/>
                      </a:cubicBezTo>
                      <a:cubicBezTo>
                        <a:pt x="1738102" y="1478970"/>
                        <a:pt x="1776413" y="1470253"/>
                        <a:pt x="1814513" y="1460728"/>
                      </a:cubicBezTo>
                      <a:cubicBezTo>
                        <a:pt x="1833563" y="1455965"/>
                        <a:pt x="1852178" y="1448876"/>
                        <a:pt x="1871663" y="1446440"/>
                      </a:cubicBezTo>
                      <a:cubicBezTo>
                        <a:pt x="2019379" y="1427976"/>
                        <a:pt x="1947952" y="1437583"/>
                        <a:pt x="2085975" y="1417865"/>
                      </a:cubicBezTo>
                      <a:cubicBezTo>
                        <a:pt x="2162450" y="1423328"/>
                        <a:pt x="2312639" y="1447085"/>
                        <a:pt x="2400300" y="1417865"/>
                      </a:cubicBezTo>
                      <a:cubicBezTo>
                        <a:pt x="2422890" y="1410335"/>
                        <a:pt x="2438073" y="1388844"/>
                        <a:pt x="2457450" y="1375003"/>
                      </a:cubicBezTo>
                      <a:cubicBezTo>
                        <a:pt x="2513329" y="1335090"/>
                        <a:pt x="2502919" y="1352913"/>
                        <a:pt x="2557463" y="1289278"/>
                      </a:cubicBezTo>
                      <a:cubicBezTo>
                        <a:pt x="2568638" y="1276240"/>
                        <a:pt x="2575045" y="1259607"/>
                        <a:pt x="2586038" y="1246415"/>
                      </a:cubicBezTo>
                      <a:cubicBezTo>
                        <a:pt x="2598973" y="1230893"/>
                        <a:pt x="2616495" y="1219502"/>
                        <a:pt x="2628900" y="1203553"/>
                      </a:cubicBezTo>
                      <a:cubicBezTo>
                        <a:pt x="2649984" y="1176444"/>
                        <a:pt x="2663234" y="1143496"/>
                        <a:pt x="2686050" y="1117828"/>
                      </a:cubicBezTo>
                      <a:cubicBezTo>
                        <a:pt x="2899422" y="877784"/>
                        <a:pt x="2591741" y="1276908"/>
                        <a:pt x="2786063" y="1017815"/>
                      </a:cubicBezTo>
                      <a:cubicBezTo>
                        <a:pt x="2781300" y="984478"/>
                        <a:pt x="2785452" y="948576"/>
                        <a:pt x="2771775" y="917803"/>
                      </a:cubicBezTo>
                      <a:cubicBezTo>
                        <a:pt x="2764801" y="902112"/>
                        <a:pt x="2742104" y="900221"/>
                        <a:pt x="2728913" y="889228"/>
                      </a:cubicBezTo>
                      <a:cubicBezTo>
                        <a:pt x="2692567" y="858939"/>
                        <a:pt x="2687005" y="836569"/>
                        <a:pt x="2643188" y="817790"/>
                      </a:cubicBezTo>
                      <a:cubicBezTo>
                        <a:pt x="2625139" y="810055"/>
                        <a:pt x="2605088" y="808265"/>
                        <a:pt x="2586038" y="803503"/>
                      </a:cubicBezTo>
                      <a:cubicBezTo>
                        <a:pt x="2566988" y="789215"/>
                        <a:pt x="2549704" y="772204"/>
                        <a:pt x="2528888" y="760640"/>
                      </a:cubicBezTo>
                      <a:cubicBezTo>
                        <a:pt x="2506469" y="748185"/>
                        <a:pt x="2480736" y="742813"/>
                        <a:pt x="2457450" y="732065"/>
                      </a:cubicBezTo>
                      <a:cubicBezTo>
                        <a:pt x="2418774" y="714214"/>
                        <a:pt x="2383561" y="688385"/>
                        <a:pt x="2343150" y="674915"/>
                      </a:cubicBezTo>
                      <a:cubicBezTo>
                        <a:pt x="2273943" y="651846"/>
                        <a:pt x="2313202" y="668376"/>
                        <a:pt x="2228850" y="617765"/>
                      </a:cubicBezTo>
                      <a:cubicBezTo>
                        <a:pt x="2214563" y="598715"/>
                        <a:pt x="2202826" y="577453"/>
                        <a:pt x="2185988" y="560615"/>
                      </a:cubicBezTo>
                      <a:cubicBezTo>
                        <a:pt x="2165794" y="540421"/>
                        <a:pt x="2108386" y="514670"/>
                        <a:pt x="2085975" y="503465"/>
                      </a:cubicBezTo>
                      <a:cubicBezTo>
                        <a:pt x="2076450" y="489178"/>
                        <a:pt x="2069542" y="472745"/>
                        <a:pt x="2057400" y="460603"/>
                      </a:cubicBezTo>
                      <a:cubicBezTo>
                        <a:pt x="1980944" y="384147"/>
                        <a:pt x="2047386" y="490413"/>
                        <a:pt x="1957388" y="389165"/>
                      </a:cubicBezTo>
                      <a:cubicBezTo>
                        <a:pt x="1934572" y="363497"/>
                        <a:pt x="1924522" y="327724"/>
                        <a:pt x="1900238" y="303440"/>
                      </a:cubicBezTo>
                      <a:cubicBezTo>
                        <a:pt x="1885950" y="289153"/>
                        <a:pt x="1869780" y="276527"/>
                        <a:pt x="1857375" y="260578"/>
                      </a:cubicBezTo>
                      <a:cubicBezTo>
                        <a:pt x="1836290" y="233469"/>
                        <a:pt x="1828800" y="193903"/>
                        <a:pt x="1800225" y="174853"/>
                      </a:cubicBezTo>
                      <a:cubicBezTo>
                        <a:pt x="1771650" y="155803"/>
                        <a:pt x="1747080" y="128564"/>
                        <a:pt x="1714500" y="117703"/>
                      </a:cubicBezTo>
                      <a:cubicBezTo>
                        <a:pt x="1596144" y="78249"/>
                        <a:pt x="1784196" y="140246"/>
                        <a:pt x="1571625" y="74840"/>
                      </a:cubicBezTo>
                      <a:cubicBezTo>
                        <a:pt x="1542836" y="65982"/>
                        <a:pt x="1514475" y="55790"/>
                        <a:pt x="1485900" y="46265"/>
                      </a:cubicBezTo>
                      <a:cubicBezTo>
                        <a:pt x="1471613" y="41503"/>
                        <a:pt x="1458075" y="32813"/>
                        <a:pt x="1443038" y="31978"/>
                      </a:cubicBezTo>
                      <a:lnTo>
                        <a:pt x="1185863" y="17690"/>
                      </a:lnTo>
                      <a:cubicBezTo>
                        <a:pt x="1040865" y="-3023"/>
                        <a:pt x="1050094" y="-8607"/>
                        <a:pt x="857250" y="17690"/>
                      </a:cubicBezTo>
                      <a:cubicBezTo>
                        <a:pt x="827406" y="21760"/>
                        <a:pt x="814388" y="41503"/>
                        <a:pt x="771525" y="60553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Freeform 33"/>
                <p:cNvSpPr/>
                <p:nvPr/>
              </p:nvSpPr>
              <p:spPr>
                <a:xfrm>
                  <a:off x="5029201" y="4557713"/>
                  <a:ext cx="1543049" cy="957262"/>
                </a:xfrm>
                <a:custGeom>
                  <a:avLst/>
                  <a:gdLst>
                    <a:gd name="connsiteX0" fmla="*/ 771525 w 2786063"/>
                    <a:gd name="connsiteY0" fmla="*/ 60553 h 1646465"/>
                    <a:gd name="connsiteX1" fmla="*/ 600075 w 2786063"/>
                    <a:gd name="connsiteY1" fmla="*/ 131990 h 1646465"/>
                    <a:gd name="connsiteX2" fmla="*/ 500063 w 2786063"/>
                    <a:gd name="connsiteY2" fmla="*/ 203428 h 1646465"/>
                    <a:gd name="connsiteX3" fmla="*/ 442913 w 2786063"/>
                    <a:gd name="connsiteY3" fmla="*/ 246290 h 1646465"/>
                    <a:gd name="connsiteX4" fmla="*/ 400050 w 2786063"/>
                    <a:gd name="connsiteY4" fmla="*/ 260578 h 1646465"/>
                    <a:gd name="connsiteX5" fmla="*/ 285750 w 2786063"/>
                    <a:gd name="connsiteY5" fmla="*/ 360590 h 1646465"/>
                    <a:gd name="connsiteX6" fmla="*/ 257175 w 2786063"/>
                    <a:gd name="connsiteY6" fmla="*/ 417740 h 1646465"/>
                    <a:gd name="connsiteX7" fmla="*/ 171450 w 2786063"/>
                    <a:gd name="connsiteY7" fmla="*/ 517753 h 1646465"/>
                    <a:gd name="connsiteX8" fmla="*/ 128588 w 2786063"/>
                    <a:gd name="connsiteY8" fmla="*/ 603478 h 1646465"/>
                    <a:gd name="connsiteX9" fmla="*/ 100013 w 2786063"/>
                    <a:gd name="connsiteY9" fmla="*/ 703490 h 1646465"/>
                    <a:gd name="connsiteX10" fmla="*/ 85725 w 2786063"/>
                    <a:gd name="connsiteY10" fmla="*/ 746353 h 1646465"/>
                    <a:gd name="connsiteX11" fmla="*/ 57150 w 2786063"/>
                    <a:gd name="connsiteY11" fmla="*/ 789215 h 1646465"/>
                    <a:gd name="connsiteX12" fmla="*/ 28575 w 2786063"/>
                    <a:gd name="connsiteY12" fmla="*/ 903515 h 1646465"/>
                    <a:gd name="connsiteX13" fmla="*/ 14288 w 2786063"/>
                    <a:gd name="connsiteY13" fmla="*/ 946378 h 1646465"/>
                    <a:gd name="connsiteX14" fmla="*/ 0 w 2786063"/>
                    <a:gd name="connsiteY14" fmla="*/ 1003528 h 1646465"/>
                    <a:gd name="connsiteX15" fmla="*/ 14288 w 2786063"/>
                    <a:gd name="connsiteY15" fmla="*/ 1089253 h 1646465"/>
                    <a:gd name="connsiteX16" fmla="*/ 42863 w 2786063"/>
                    <a:gd name="connsiteY16" fmla="*/ 1203553 h 1646465"/>
                    <a:gd name="connsiteX17" fmla="*/ 71438 w 2786063"/>
                    <a:gd name="connsiteY17" fmla="*/ 1303565 h 1646465"/>
                    <a:gd name="connsiteX18" fmla="*/ 128588 w 2786063"/>
                    <a:gd name="connsiteY18" fmla="*/ 1389290 h 1646465"/>
                    <a:gd name="connsiteX19" fmla="*/ 171450 w 2786063"/>
                    <a:gd name="connsiteY19" fmla="*/ 1417865 h 1646465"/>
                    <a:gd name="connsiteX20" fmla="*/ 257175 w 2786063"/>
                    <a:gd name="connsiteY20" fmla="*/ 1503590 h 1646465"/>
                    <a:gd name="connsiteX21" fmla="*/ 314325 w 2786063"/>
                    <a:gd name="connsiteY21" fmla="*/ 1517878 h 1646465"/>
                    <a:gd name="connsiteX22" fmla="*/ 357188 w 2786063"/>
                    <a:gd name="connsiteY22" fmla="*/ 1532165 h 1646465"/>
                    <a:gd name="connsiteX23" fmla="*/ 457200 w 2786063"/>
                    <a:gd name="connsiteY23" fmla="*/ 1546453 h 1646465"/>
                    <a:gd name="connsiteX24" fmla="*/ 557213 w 2786063"/>
                    <a:gd name="connsiteY24" fmla="*/ 1589315 h 1646465"/>
                    <a:gd name="connsiteX25" fmla="*/ 685800 w 2786063"/>
                    <a:gd name="connsiteY25" fmla="*/ 1646465 h 1646465"/>
                    <a:gd name="connsiteX26" fmla="*/ 1143000 w 2786063"/>
                    <a:gd name="connsiteY26" fmla="*/ 1632178 h 1646465"/>
                    <a:gd name="connsiteX27" fmla="*/ 1228725 w 2786063"/>
                    <a:gd name="connsiteY27" fmla="*/ 1603603 h 1646465"/>
                    <a:gd name="connsiteX28" fmla="*/ 1343025 w 2786063"/>
                    <a:gd name="connsiteY28" fmla="*/ 1575028 h 1646465"/>
                    <a:gd name="connsiteX29" fmla="*/ 1400175 w 2786063"/>
                    <a:gd name="connsiteY29" fmla="*/ 1560740 h 1646465"/>
                    <a:gd name="connsiteX30" fmla="*/ 1485900 w 2786063"/>
                    <a:gd name="connsiteY30" fmla="*/ 1546453 h 1646465"/>
                    <a:gd name="connsiteX31" fmla="*/ 1585913 w 2786063"/>
                    <a:gd name="connsiteY31" fmla="*/ 1517878 h 1646465"/>
                    <a:gd name="connsiteX32" fmla="*/ 1657350 w 2786063"/>
                    <a:gd name="connsiteY32" fmla="*/ 1503590 h 1646465"/>
                    <a:gd name="connsiteX33" fmla="*/ 1700213 w 2786063"/>
                    <a:gd name="connsiteY33" fmla="*/ 1489303 h 1646465"/>
                    <a:gd name="connsiteX34" fmla="*/ 1814513 w 2786063"/>
                    <a:gd name="connsiteY34" fmla="*/ 1460728 h 1646465"/>
                    <a:gd name="connsiteX35" fmla="*/ 1871663 w 2786063"/>
                    <a:gd name="connsiteY35" fmla="*/ 1446440 h 1646465"/>
                    <a:gd name="connsiteX36" fmla="*/ 2085975 w 2786063"/>
                    <a:gd name="connsiteY36" fmla="*/ 1417865 h 1646465"/>
                    <a:gd name="connsiteX37" fmla="*/ 2400300 w 2786063"/>
                    <a:gd name="connsiteY37" fmla="*/ 1417865 h 1646465"/>
                    <a:gd name="connsiteX38" fmla="*/ 2457450 w 2786063"/>
                    <a:gd name="connsiteY38" fmla="*/ 1375003 h 1646465"/>
                    <a:gd name="connsiteX39" fmla="*/ 2557463 w 2786063"/>
                    <a:gd name="connsiteY39" fmla="*/ 1289278 h 1646465"/>
                    <a:gd name="connsiteX40" fmla="*/ 2586038 w 2786063"/>
                    <a:gd name="connsiteY40" fmla="*/ 1246415 h 1646465"/>
                    <a:gd name="connsiteX41" fmla="*/ 2628900 w 2786063"/>
                    <a:gd name="connsiteY41" fmla="*/ 1203553 h 1646465"/>
                    <a:gd name="connsiteX42" fmla="*/ 2686050 w 2786063"/>
                    <a:gd name="connsiteY42" fmla="*/ 1117828 h 1646465"/>
                    <a:gd name="connsiteX43" fmla="*/ 2786063 w 2786063"/>
                    <a:gd name="connsiteY43" fmla="*/ 1017815 h 1646465"/>
                    <a:gd name="connsiteX44" fmla="*/ 2771775 w 2786063"/>
                    <a:gd name="connsiteY44" fmla="*/ 917803 h 1646465"/>
                    <a:gd name="connsiteX45" fmla="*/ 2728913 w 2786063"/>
                    <a:gd name="connsiteY45" fmla="*/ 889228 h 1646465"/>
                    <a:gd name="connsiteX46" fmla="*/ 2643188 w 2786063"/>
                    <a:gd name="connsiteY46" fmla="*/ 817790 h 1646465"/>
                    <a:gd name="connsiteX47" fmla="*/ 2586038 w 2786063"/>
                    <a:gd name="connsiteY47" fmla="*/ 803503 h 1646465"/>
                    <a:gd name="connsiteX48" fmla="*/ 2528888 w 2786063"/>
                    <a:gd name="connsiteY48" fmla="*/ 760640 h 1646465"/>
                    <a:gd name="connsiteX49" fmla="*/ 2457450 w 2786063"/>
                    <a:gd name="connsiteY49" fmla="*/ 732065 h 1646465"/>
                    <a:gd name="connsiteX50" fmla="*/ 2343150 w 2786063"/>
                    <a:gd name="connsiteY50" fmla="*/ 674915 h 1646465"/>
                    <a:gd name="connsiteX51" fmla="*/ 2228850 w 2786063"/>
                    <a:gd name="connsiteY51" fmla="*/ 617765 h 1646465"/>
                    <a:gd name="connsiteX52" fmla="*/ 2185988 w 2786063"/>
                    <a:gd name="connsiteY52" fmla="*/ 560615 h 1646465"/>
                    <a:gd name="connsiteX53" fmla="*/ 2085975 w 2786063"/>
                    <a:gd name="connsiteY53" fmla="*/ 503465 h 1646465"/>
                    <a:gd name="connsiteX54" fmla="*/ 2057400 w 2786063"/>
                    <a:gd name="connsiteY54" fmla="*/ 460603 h 1646465"/>
                    <a:gd name="connsiteX55" fmla="*/ 1957388 w 2786063"/>
                    <a:gd name="connsiteY55" fmla="*/ 389165 h 1646465"/>
                    <a:gd name="connsiteX56" fmla="*/ 1900238 w 2786063"/>
                    <a:gd name="connsiteY56" fmla="*/ 303440 h 1646465"/>
                    <a:gd name="connsiteX57" fmla="*/ 1857375 w 2786063"/>
                    <a:gd name="connsiteY57" fmla="*/ 260578 h 1646465"/>
                    <a:gd name="connsiteX58" fmla="*/ 1800225 w 2786063"/>
                    <a:gd name="connsiteY58" fmla="*/ 174853 h 1646465"/>
                    <a:gd name="connsiteX59" fmla="*/ 1714500 w 2786063"/>
                    <a:gd name="connsiteY59" fmla="*/ 117703 h 1646465"/>
                    <a:gd name="connsiteX60" fmla="*/ 1571625 w 2786063"/>
                    <a:gd name="connsiteY60" fmla="*/ 74840 h 1646465"/>
                    <a:gd name="connsiteX61" fmla="*/ 1485900 w 2786063"/>
                    <a:gd name="connsiteY61" fmla="*/ 46265 h 1646465"/>
                    <a:gd name="connsiteX62" fmla="*/ 1443038 w 2786063"/>
                    <a:gd name="connsiteY62" fmla="*/ 31978 h 1646465"/>
                    <a:gd name="connsiteX63" fmla="*/ 1185863 w 2786063"/>
                    <a:gd name="connsiteY63" fmla="*/ 17690 h 1646465"/>
                    <a:gd name="connsiteX64" fmla="*/ 857250 w 2786063"/>
                    <a:gd name="connsiteY64" fmla="*/ 17690 h 1646465"/>
                    <a:gd name="connsiteX65" fmla="*/ 771525 w 2786063"/>
                    <a:gd name="connsiteY65" fmla="*/ 60553 h 16464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</a:cxnLst>
                  <a:rect l="l" t="t" r="r" b="b"/>
                  <a:pathLst>
                    <a:path w="2786063" h="1646465">
                      <a:moveTo>
                        <a:pt x="771525" y="60553"/>
                      </a:moveTo>
                      <a:cubicBezTo>
                        <a:pt x="728662" y="79603"/>
                        <a:pt x="698550" y="107372"/>
                        <a:pt x="600075" y="131990"/>
                      </a:cubicBezTo>
                      <a:cubicBezTo>
                        <a:pt x="413356" y="272031"/>
                        <a:pt x="646265" y="98998"/>
                        <a:pt x="500063" y="203428"/>
                      </a:cubicBezTo>
                      <a:cubicBezTo>
                        <a:pt x="480686" y="217269"/>
                        <a:pt x="463588" y="234476"/>
                        <a:pt x="442913" y="246290"/>
                      </a:cubicBezTo>
                      <a:cubicBezTo>
                        <a:pt x="429837" y="253762"/>
                        <a:pt x="414338" y="255815"/>
                        <a:pt x="400050" y="260578"/>
                      </a:cubicBezTo>
                      <a:cubicBezTo>
                        <a:pt x="377661" y="278489"/>
                        <a:pt x="307223" y="330528"/>
                        <a:pt x="285750" y="360590"/>
                      </a:cubicBezTo>
                      <a:cubicBezTo>
                        <a:pt x="273370" y="377921"/>
                        <a:pt x="268463" y="399679"/>
                        <a:pt x="257175" y="417740"/>
                      </a:cubicBezTo>
                      <a:cubicBezTo>
                        <a:pt x="226627" y="466618"/>
                        <a:pt x="210415" y="478788"/>
                        <a:pt x="171450" y="517753"/>
                      </a:cubicBezTo>
                      <a:cubicBezTo>
                        <a:pt x="135542" y="625480"/>
                        <a:pt x="183978" y="492699"/>
                        <a:pt x="128588" y="603478"/>
                      </a:cubicBezTo>
                      <a:cubicBezTo>
                        <a:pt x="117166" y="626321"/>
                        <a:pt x="106119" y="682119"/>
                        <a:pt x="100013" y="703490"/>
                      </a:cubicBezTo>
                      <a:cubicBezTo>
                        <a:pt x="95876" y="717971"/>
                        <a:pt x="92460" y="732882"/>
                        <a:pt x="85725" y="746353"/>
                      </a:cubicBezTo>
                      <a:cubicBezTo>
                        <a:pt x="78046" y="761711"/>
                        <a:pt x="66675" y="774928"/>
                        <a:pt x="57150" y="789215"/>
                      </a:cubicBezTo>
                      <a:cubicBezTo>
                        <a:pt x="24492" y="887194"/>
                        <a:pt x="63057" y="765586"/>
                        <a:pt x="28575" y="903515"/>
                      </a:cubicBezTo>
                      <a:cubicBezTo>
                        <a:pt x="24922" y="918126"/>
                        <a:pt x="18425" y="931897"/>
                        <a:pt x="14288" y="946378"/>
                      </a:cubicBezTo>
                      <a:cubicBezTo>
                        <a:pt x="8894" y="965259"/>
                        <a:pt x="4763" y="984478"/>
                        <a:pt x="0" y="1003528"/>
                      </a:cubicBezTo>
                      <a:cubicBezTo>
                        <a:pt x="4763" y="1032103"/>
                        <a:pt x="8218" y="1060927"/>
                        <a:pt x="14288" y="1089253"/>
                      </a:cubicBezTo>
                      <a:cubicBezTo>
                        <a:pt x="22517" y="1127654"/>
                        <a:pt x="33338" y="1165453"/>
                        <a:pt x="42863" y="1203553"/>
                      </a:cubicBezTo>
                      <a:cubicBezTo>
                        <a:pt x="46227" y="1217011"/>
                        <a:pt x="62119" y="1286791"/>
                        <a:pt x="71438" y="1303565"/>
                      </a:cubicBezTo>
                      <a:cubicBezTo>
                        <a:pt x="88117" y="1333586"/>
                        <a:pt x="100013" y="1370240"/>
                        <a:pt x="128588" y="1389290"/>
                      </a:cubicBezTo>
                      <a:cubicBezTo>
                        <a:pt x="142875" y="1398815"/>
                        <a:pt x="158616" y="1406457"/>
                        <a:pt x="171450" y="1417865"/>
                      </a:cubicBezTo>
                      <a:cubicBezTo>
                        <a:pt x="201654" y="1444713"/>
                        <a:pt x="217971" y="1493789"/>
                        <a:pt x="257175" y="1503590"/>
                      </a:cubicBezTo>
                      <a:cubicBezTo>
                        <a:pt x="276225" y="1508353"/>
                        <a:pt x="295444" y="1512484"/>
                        <a:pt x="314325" y="1517878"/>
                      </a:cubicBezTo>
                      <a:cubicBezTo>
                        <a:pt x="328806" y="1522015"/>
                        <a:pt x="342420" y="1529211"/>
                        <a:pt x="357188" y="1532165"/>
                      </a:cubicBezTo>
                      <a:cubicBezTo>
                        <a:pt x="390210" y="1538769"/>
                        <a:pt x="423863" y="1541690"/>
                        <a:pt x="457200" y="1546453"/>
                      </a:cubicBezTo>
                      <a:cubicBezTo>
                        <a:pt x="545232" y="1575796"/>
                        <a:pt x="451289" y="1542237"/>
                        <a:pt x="557213" y="1589315"/>
                      </a:cubicBezTo>
                      <a:cubicBezTo>
                        <a:pt x="721395" y="1662285"/>
                        <a:pt x="545112" y="1576121"/>
                        <a:pt x="685800" y="1646465"/>
                      </a:cubicBezTo>
                      <a:cubicBezTo>
                        <a:pt x="838200" y="1641703"/>
                        <a:pt x="990999" y="1644178"/>
                        <a:pt x="1143000" y="1632178"/>
                      </a:cubicBezTo>
                      <a:cubicBezTo>
                        <a:pt x="1173027" y="1629807"/>
                        <a:pt x="1199763" y="1611878"/>
                        <a:pt x="1228725" y="1603603"/>
                      </a:cubicBezTo>
                      <a:cubicBezTo>
                        <a:pt x="1266487" y="1592814"/>
                        <a:pt x="1304925" y="1584553"/>
                        <a:pt x="1343025" y="1575028"/>
                      </a:cubicBezTo>
                      <a:cubicBezTo>
                        <a:pt x="1362075" y="1570265"/>
                        <a:pt x="1380806" y="1563968"/>
                        <a:pt x="1400175" y="1560740"/>
                      </a:cubicBezTo>
                      <a:cubicBezTo>
                        <a:pt x="1428750" y="1555978"/>
                        <a:pt x="1457493" y="1552134"/>
                        <a:pt x="1485900" y="1546453"/>
                      </a:cubicBezTo>
                      <a:cubicBezTo>
                        <a:pt x="1619488" y="1519735"/>
                        <a:pt x="1477002" y="1545106"/>
                        <a:pt x="1585913" y="1517878"/>
                      </a:cubicBezTo>
                      <a:cubicBezTo>
                        <a:pt x="1609472" y="1511988"/>
                        <a:pt x="1633791" y="1509480"/>
                        <a:pt x="1657350" y="1503590"/>
                      </a:cubicBezTo>
                      <a:cubicBezTo>
                        <a:pt x="1671961" y="1499937"/>
                        <a:pt x="1685683" y="1493266"/>
                        <a:pt x="1700213" y="1489303"/>
                      </a:cubicBezTo>
                      <a:cubicBezTo>
                        <a:pt x="1738102" y="1478970"/>
                        <a:pt x="1776413" y="1470253"/>
                        <a:pt x="1814513" y="1460728"/>
                      </a:cubicBezTo>
                      <a:cubicBezTo>
                        <a:pt x="1833563" y="1455965"/>
                        <a:pt x="1852178" y="1448876"/>
                        <a:pt x="1871663" y="1446440"/>
                      </a:cubicBezTo>
                      <a:cubicBezTo>
                        <a:pt x="2019379" y="1427976"/>
                        <a:pt x="1947952" y="1437583"/>
                        <a:pt x="2085975" y="1417865"/>
                      </a:cubicBezTo>
                      <a:cubicBezTo>
                        <a:pt x="2162450" y="1423328"/>
                        <a:pt x="2312639" y="1447085"/>
                        <a:pt x="2400300" y="1417865"/>
                      </a:cubicBezTo>
                      <a:cubicBezTo>
                        <a:pt x="2422890" y="1410335"/>
                        <a:pt x="2438073" y="1388844"/>
                        <a:pt x="2457450" y="1375003"/>
                      </a:cubicBezTo>
                      <a:cubicBezTo>
                        <a:pt x="2513329" y="1335090"/>
                        <a:pt x="2502919" y="1352913"/>
                        <a:pt x="2557463" y="1289278"/>
                      </a:cubicBezTo>
                      <a:cubicBezTo>
                        <a:pt x="2568638" y="1276240"/>
                        <a:pt x="2575045" y="1259607"/>
                        <a:pt x="2586038" y="1246415"/>
                      </a:cubicBezTo>
                      <a:cubicBezTo>
                        <a:pt x="2598973" y="1230893"/>
                        <a:pt x="2616495" y="1219502"/>
                        <a:pt x="2628900" y="1203553"/>
                      </a:cubicBezTo>
                      <a:cubicBezTo>
                        <a:pt x="2649984" y="1176444"/>
                        <a:pt x="2663234" y="1143496"/>
                        <a:pt x="2686050" y="1117828"/>
                      </a:cubicBezTo>
                      <a:cubicBezTo>
                        <a:pt x="2899422" y="877784"/>
                        <a:pt x="2591741" y="1276908"/>
                        <a:pt x="2786063" y="1017815"/>
                      </a:cubicBezTo>
                      <a:cubicBezTo>
                        <a:pt x="2781300" y="984478"/>
                        <a:pt x="2785452" y="948576"/>
                        <a:pt x="2771775" y="917803"/>
                      </a:cubicBezTo>
                      <a:cubicBezTo>
                        <a:pt x="2764801" y="902112"/>
                        <a:pt x="2742104" y="900221"/>
                        <a:pt x="2728913" y="889228"/>
                      </a:cubicBezTo>
                      <a:cubicBezTo>
                        <a:pt x="2692567" y="858939"/>
                        <a:pt x="2687005" y="836569"/>
                        <a:pt x="2643188" y="817790"/>
                      </a:cubicBezTo>
                      <a:cubicBezTo>
                        <a:pt x="2625139" y="810055"/>
                        <a:pt x="2605088" y="808265"/>
                        <a:pt x="2586038" y="803503"/>
                      </a:cubicBezTo>
                      <a:cubicBezTo>
                        <a:pt x="2566988" y="789215"/>
                        <a:pt x="2549704" y="772204"/>
                        <a:pt x="2528888" y="760640"/>
                      </a:cubicBezTo>
                      <a:cubicBezTo>
                        <a:pt x="2506469" y="748185"/>
                        <a:pt x="2480736" y="742813"/>
                        <a:pt x="2457450" y="732065"/>
                      </a:cubicBezTo>
                      <a:cubicBezTo>
                        <a:pt x="2418774" y="714214"/>
                        <a:pt x="2383561" y="688385"/>
                        <a:pt x="2343150" y="674915"/>
                      </a:cubicBezTo>
                      <a:cubicBezTo>
                        <a:pt x="2273943" y="651846"/>
                        <a:pt x="2313202" y="668376"/>
                        <a:pt x="2228850" y="617765"/>
                      </a:cubicBezTo>
                      <a:cubicBezTo>
                        <a:pt x="2214563" y="598715"/>
                        <a:pt x="2202826" y="577453"/>
                        <a:pt x="2185988" y="560615"/>
                      </a:cubicBezTo>
                      <a:cubicBezTo>
                        <a:pt x="2165794" y="540421"/>
                        <a:pt x="2108386" y="514670"/>
                        <a:pt x="2085975" y="503465"/>
                      </a:cubicBezTo>
                      <a:cubicBezTo>
                        <a:pt x="2076450" y="489178"/>
                        <a:pt x="2069542" y="472745"/>
                        <a:pt x="2057400" y="460603"/>
                      </a:cubicBezTo>
                      <a:cubicBezTo>
                        <a:pt x="1980944" y="384147"/>
                        <a:pt x="2047386" y="490413"/>
                        <a:pt x="1957388" y="389165"/>
                      </a:cubicBezTo>
                      <a:cubicBezTo>
                        <a:pt x="1934572" y="363497"/>
                        <a:pt x="1924522" y="327724"/>
                        <a:pt x="1900238" y="303440"/>
                      </a:cubicBezTo>
                      <a:cubicBezTo>
                        <a:pt x="1885950" y="289153"/>
                        <a:pt x="1869780" y="276527"/>
                        <a:pt x="1857375" y="260578"/>
                      </a:cubicBezTo>
                      <a:cubicBezTo>
                        <a:pt x="1836290" y="233469"/>
                        <a:pt x="1828800" y="193903"/>
                        <a:pt x="1800225" y="174853"/>
                      </a:cubicBezTo>
                      <a:cubicBezTo>
                        <a:pt x="1771650" y="155803"/>
                        <a:pt x="1747080" y="128564"/>
                        <a:pt x="1714500" y="117703"/>
                      </a:cubicBezTo>
                      <a:cubicBezTo>
                        <a:pt x="1596144" y="78249"/>
                        <a:pt x="1784196" y="140246"/>
                        <a:pt x="1571625" y="74840"/>
                      </a:cubicBezTo>
                      <a:cubicBezTo>
                        <a:pt x="1542836" y="65982"/>
                        <a:pt x="1514475" y="55790"/>
                        <a:pt x="1485900" y="46265"/>
                      </a:cubicBezTo>
                      <a:cubicBezTo>
                        <a:pt x="1471613" y="41503"/>
                        <a:pt x="1458075" y="32813"/>
                        <a:pt x="1443038" y="31978"/>
                      </a:cubicBezTo>
                      <a:lnTo>
                        <a:pt x="1185863" y="17690"/>
                      </a:lnTo>
                      <a:cubicBezTo>
                        <a:pt x="1040865" y="-3023"/>
                        <a:pt x="1050094" y="-8607"/>
                        <a:pt x="857250" y="17690"/>
                      </a:cubicBezTo>
                      <a:cubicBezTo>
                        <a:pt x="827406" y="21760"/>
                        <a:pt x="814388" y="41503"/>
                        <a:pt x="771525" y="60553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Freeform 34"/>
                <p:cNvSpPr/>
                <p:nvPr/>
              </p:nvSpPr>
              <p:spPr>
                <a:xfrm>
                  <a:off x="5199459" y="4800600"/>
                  <a:ext cx="858441" cy="600074"/>
                </a:xfrm>
                <a:custGeom>
                  <a:avLst/>
                  <a:gdLst>
                    <a:gd name="connsiteX0" fmla="*/ 771525 w 2786063"/>
                    <a:gd name="connsiteY0" fmla="*/ 60553 h 1646465"/>
                    <a:gd name="connsiteX1" fmla="*/ 600075 w 2786063"/>
                    <a:gd name="connsiteY1" fmla="*/ 131990 h 1646465"/>
                    <a:gd name="connsiteX2" fmla="*/ 500063 w 2786063"/>
                    <a:gd name="connsiteY2" fmla="*/ 203428 h 1646465"/>
                    <a:gd name="connsiteX3" fmla="*/ 442913 w 2786063"/>
                    <a:gd name="connsiteY3" fmla="*/ 246290 h 1646465"/>
                    <a:gd name="connsiteX4" fmla="*/ 400050 w 2786063"/>
                    <a:gd name="connsiteY4" fmla="*/ 260578 h 1646465"/>
                    <a:gd name="connsiteX5" fmla="*/ 285750 w 2786063"/>
                    <a:gd name="connsiteY5" fmla="*/ 360590 h 1646465"/>
                    <a:gd name="connsiteX6" fmla="*/ 257175 w 2786063"/>
                    <a:gd name="connsiteY6" fmla="*/ 417740 h 1646465"/>
                    <a:gd name="connsiteX7" fmla="*/ 171450 w 2786063"/>
                    <a:gd name="connsiteY7" fmla="*/ 517753 h 1646465"/>
                    <a:gd name="connsiteX8" fmla="*/ 128588 w 2786063"/>
                    <a:gd name="connsiteY8" fmla="*/ 603478 h 1646465"/>
                    <a:gd name="connsiteX9" fmla="*/ 100013 w 2786063"/>
                    <a:gd name="connsiteY9" fmla="*/ 703490 h 1646465"/>
                    <a:gd name="connsiteX10" fmla="*/ 85725 w 2786063"/>
                    <a:gd name="connsiteY10" fmla="*/ 746353 h 1646465"/>
                    <a:gd name="connsiteX11" fmla="*/ 57150 w 2786063"/>
                    <a:gd name="connsiteY11" fmla="*/ 789215 h 1646465"/>
                    <a:gd name="connsiteX12" fmla="*/ 28575 w 2786063"/>
                    <a:gd name="connsiteY12" fmla="*/ 903515 h 1646465"/>
                    <a:gd name="connsiteX13" fmla="*/ 14288 w 2786063"/>
                    <a:gd name="connsiteY13" fmla="*/ 946378 h 1646465"/>
                    <a:gd name="connsiteX14" fmla="*/ 0 w 2786063"/>
                    <a:gd name="connsiteY14" fmla="*/ 1003528 h 1646465"/>
                    <a:gd name="connsiteX15" fmla="*/ 14288 w 2786063"/>
                    <a:gd name="connsiteY15" fmla="*/ 1089253 h 1646465"/>
                    <a:gd name="connsiteX16" fmla="*/ 42863 w 2786063"/>
                    <a:gd name="connsiteY16" fmla="*/ 1203553 h 1646465"/>
                    <a:gd name="connsiteX17" fmla="*/ 71438 w 2786063"/>
                    <a:gd name="connsiteY17" fmla="*/ 1303565 h 1646465"/>
                    <a:gd name="connsiteX18" fmla="*/ 128588 w 2786063"/>
                    <a:gd name="connsiteY18" fmla="*/ 1389290 h 1646465"/>
                    <a:gd name="connsiteX19" fmla="*/ 171450 w 2786063"/>
                    <a:gd name="connsiteY19" fmla="*/ 1417865 h 1646465"/>
                    <a:gd name="connsiteX20" fmla="*/ 257175 w 2786063"/>
                    <a:gd name="connsiteY20" fmla="*/ 1503590 h 1646465"/>
                    <a:gd name="connsiteX21" fmla="*/ 314325 w 2786063"/>
                    <a:gd name="connsiteY21" fmla="*/ 1517878 h 1646465"/>
                    <a:gd name="connsiteX22" fmla="*/ 357188 w 2786063"/>
                    <a:gd name="connsiteY22" fmla="*/ 1532165 h 1646465"/>
                    <a:gd name="connsiteX23" fmla="*/ 457200 w 2786063"/>
                    <a:gd name="connsiteY23" fmla="*/ 1546453 h 1646465"/>
                    <a:gd name="connsiteX24" fmla="*/ 557213 w 2786063"/>
                    <a:gd name="connsiteY24" fmla="*/ 1589315 h 1646465"/>
                    <a:gd name="connsiteX25" fmla="*/ 685800 w 2786063"/>
                    <a:gd name="connsiteY25" fmla="*/ 1646465 h 1646465"/>
                    <a:gd name="connsiteX26" fmla="*/ 1143000 w 2786063"/>
                    <a:gd name="connsiteY26" fmla="*/ 1632178 h 1646465"/>
                    <a:gd name="connsiteX27" fmla="*/ 1228725 w 2786063"/>
                    <a:gd name="connsiteY27" fmla="*/ 1603603 h 1646465"/>
                    <a:gd name="connsiteX28" fmla="*/ 1343025 w 2786063"/>
                    <a:gd name="connsiteY28" fmla="*/ 1575028 h 1646465"/>
                    <a:gd name="connsiteX29" fmla="*/ 1400175 w 2786063"/>
                    <a:gd name="connsiteY29" fmla="*/ 1560740 h 1646465"/>
                    <a:gd name="connsiteX30" fmla="*/ 1485900 w 2786063"/>
                    <a:gd name="connsiteY30" fmla="*/ 1546453 h 1646465"/>
                    <a:gd name="connsiteX31" fmla="*/ 1585913 w 2786063"/>
                    <a:gd name="connsiteY31" fmla="*/ 1517878 h 1646465"/>
                    <a:gd name="connsiteX32" fmla="*/ 1657350 w 2786063"/>
                    <a:gd name="connsiteY32" fmla="*/ 1503590 h 1646465"/>
                    <a:gd name="connsiteX33" fmla="*/ 1700213 w 2786063"/>
                    <a:gd name="connsiteY33" fmla="*/ 1489303 h 1646465"/>
                    <a:gd name="connsiteX34" fmla="*/ 1814513 w 2786063"/>
                    <a:gd name="connsiteY34" fmla="*/ 1460728 h 1646465"/>
                    <a:gd name="connsiteX35" fmla="*/ 1871663 w 2786063"/>
                    <a:gd name="connsiteY35" fmla="*/ 1446440 h 1646465"/>
                    <a:gd name="connsiteX36" fmla="*/ 2085975 w 2786063"/>
                    <a:gd name="connsiteY36" fmla="*/ 1417865 h 1646465"/>
                    <a:gd name="connsiteX37" fmla="*/ 2400300 w 2786063"/>
                    <a:gd name="connsiteY37" fmla="*/ 1417865 h 1646465"/>
                    <a:gd name="connsiteX38" fmla="*/ 2457450 w 2786063"/>
                    <a:gd name="connsiteY38" fmla="*/ 1375003 h 1646465"/>
                    <a:gd name="connsiteX39" fmla="*/ 2557463 w 2786063"/>
                    <a:gd name="connsiteY39" fmla="*/ 1289278 h 1646465"/>
                    <a:gd name="connsiteX40" fmla="*/ 2586038 w 2786063"/>
                    <a:gd name="connsiteY40" fmla="*/ 1246415 h 1646465"/>
                    <a:gd name="connsiteX41" fmla="*/ 2628900 w 2786063"/>
                    <a:gd name="connsiteY41" fmla="*/ 1203553 h 1646465"/>
                    <a:gd name="connsiteX42" fmla="*/ 2686050 w 2786063"/>
                    <a:gd name="connsiteY42" fmla="*/ 1117828 h 1646465"/>
                    <a:gd name="connsiteX43" fmla="*/ 2786063 w 2786063"/>
                    <a:gd name="connsiteY43" fmla="*/ 1017815 h 1646465"/>
                    <a:gd name="connsiteX44" fmla="*/ 2771775 w 2786063"/>
                    <a:gd name="connsiteY44" fmla="*/ 917803 h 1646465"/>
                    <a:gd name="connsiteX45" fmla="*/ 2728913 w 2786063"/>
                    <a:gd name="connsiteY45" fmla="*/ 889228 h 1646465"/>
                    <a:gd name="connsiteX46" fmla="*/ 2643188 w 2786063"/>
                    <a:gd name="connsiteY46" fmla="*/ 817790 h 1646465"/>
                    <a:gd name="connsiteX47" fmla="*/ 2586038 w 2786063"/>
                    <a:gd name="connsiteY47" fmla="*/ 803503 h 1646465"/>
                    <a:gd name="connsiteX48" fmla="*/ 2528888 w 2786063"/>
                    <a:gd name="connsiteY48" fmla="*/ 760640 h 1646465"/>
                    <a:gd name="connsiteX49" fmla="*/ 2457450 w 2786063"/>
                    <a:gd name="connsiteY49" fmla="*/ 732065 h 1646465"/>
                    <a:gd name="connsiteX50" fmla="*/ 2343150 w 2786063"/>
                    <a:gd name="connsiteY50" fmla="*/ 674915 h 1646465"/>
                    <a:gd name="connsiteX51" fmla="*/ 2228850 w 2786063"/>
                    <a:gd name="connsiteY51" fmla="*/ 617765 h 1646465"/>
                    <a:gd name="connsiteX52" fmla="*/ 2185988 w 2786063"/>
                    <a:gd name="connsiteY52" fmla="*/ 560615 h 1646465"/>
                    <a:gd name="connsiteX53" fmla="*/ 2085975 w 2786063"/>
                    <a:gd name="connsiteY53" fmla="*/ 503465 h 1646465"/>
                    <a:gd name="connsiteX54" fmla="*/ 2057400 w 2786063"/>
                    <a:gd name="connsiteY54" fmla="*/ 460603 h 1646465"/>
                    <a:gd name="connsiteX55" fmla="*/ 1957388 w 2786063"/>
                    <a:gd name="connsiteY55" fmla="*/ 389165 h 1646465"/>
                    <a:gd name="connsiteX56" fmla="*/ 1900238 w 2786063"/>
                    <a:gd name="connsiteY56" fmla="*/ 303440 h 1646465"/>
                    <a:gd name="connsiteX57" fmla="*/ 1857375 w 2786063"/>
                    <a:gd name="connsiteY57" fmla="*/ 260578 h 1646465"/>
                    <a:gd name="connsiteX58" fmla="*/ 1800225 w 2786063"/>
                    <a:gd name="connsiteY58" fmla="*/ 174853 h 1646465"/>
                    <a:gd name="connsiteX59" fmla="*/ 1714500 w 2786063"/>
                    <a:gd name="connsiteY59" fmla="*/ 117703 h 1646465"/>
                    <a:gd name="connsiteX60" fmla="*/ 1571625 w 2786063"/>
                    <a:gd name="connsiteY60" fmla="*/ 74840 h 1646465"/>
                    <a:gd name="connsiteX61" fmla="*/ 1485900 w 2786063"/>
                    <a:gd name="connsiteY61" fmla="*/ 46265 h 1646465"/>
                    <a:gd name="connsiteX62" fmla="*/ 1443038 w 2786063"/>
                    <a:gd name="connsiteY62" fmla="*/ 31978 h 1646465"/>
                    <a:gd name="connsiteX63" fmla="*/ 1185863 w 2786063"/>
                    <a:gd name="connsiteY63" fmla="*/ 17690 h 1646465"/>
                    <a:gd name="connsiteX64" fmla="*/ 857250 w 2786063"/>
                    <a:gd name="connsiteY64" fmla="*/ 17690 h 1646465"/>
                    <a:gd name="connsiteX65" fmla="*/ 771525 w 2786063"/>
                    <a:gd name="connsiteY65" fmla="*/ 60553 h 16464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</a:cxnLst>
                  <a:rect l="l" t="t" r="r" b="b"/>
                  <a:pathLst>
                    <a:path w="2786063" h="1646465">
                      <a:moveTo>
                        <a:pt x="771525" y="60553"/>
                      </a:moveTo>
                      <a:cubicBezTo>
                        <a:pt x="728662" y="79603"/>
                        <a:pt x="698550" y="107372"/>
                        <a:pt x="600075" y="131990"/>
                      </a:cubicBezTo>
                      <a:cubicBezTo>
                        <a:pt x="413356" y="272031"/>
                        <a:pt x="646265" y="98998"/>
                        <a:pt x="500063" y="203428"/>
                      </a:cubicBezTo>
                      <a:cubicBezTo>
                        <a:pt x="480686" y="217269"/>
                        <a:pt x="463588" y="234476"/>
                        <a:pt x="442913" y="246290"/>
                      </a:cubicBezTo>
                      <a:cubicBezTo>
                        <a:pt x="429837" y="253762"/>
                        <a:pt x="414338" y="255815"/>
                        <a:pt x="400050" y="260578"/>
                      </a:cubicBezTo>
                      <a:cubicBezTo>
                        <a:pt x="377661" y="278489"/>
                        <a:pt x="307223" y="330528"/>
                        <a:pt x="285750" y="360590"/>
                      </a:cubicBezTo>
                      <a:cubicBezTo>
                        <a:pt x="273370" y="377921"/>
                        <a:pt x="268463" y="399679"/>
                        <a:pt x="257175" y="417740"/>
                      </a:cubicBezTo>
                      <a:cubicBezTo>
                        <a:pt x="226627" y="466618"/>
                        <a:pt x="210415" y="478788"/>
                        <a:pt x="171450" y="517753"/>
                      </a:cubicBezTo>
                      <a:cubicBezTo>
                        <a:pt x="135542" y="625480"/>
                        <a:pt x="183978" y="492699"/>
                        <a:pt x="128588" y="603478"/>
                      </a:cubicBezTo>
                      <a:cubicBezTo>
                        <a:pt x="117166" y="626321"/>
                        <a:pt x="106119" y="682119"/>
                        <a:pt x="100013" y="703490"/>
                      </a:cubicBezTo>
                      <a:cubicBezTo>
                        <a:pt x="95876" y="717971"/>
                        <a:pt x="92460" y="732882"/>
                        <a:pt x="85725" y="746353"/>
                      </a:cubicBezTo>
                      <a:cubicBezTo>
                        <a:pt x="78046" y="761711"/>
                        <a:pt x="66675" y="774928"/>
                        <a:pt x="57150" y="789215"/>
                      </a:cubicBezTo>
                      <a:cubicBezTo>
                        <a:pt x="24492" y="887194"/>
                        <a:pt x="63057" y="765586"/>
                        <a:pt x="28575" y="903515"/>
                      </a:cubicBezTo>
                      <a:cubicBezTo>
                        <a:pt x="24922" y="918126"/>
                        <a:pt x="18425" y="931897"/>
                        <a:pt x="14288" y="946378"/>
                      </a:cubicBezTo>
                      <a:cubicBezTo>
                        <a:pt x="8894" y="965259"/>
                        <a:pt x="4763" y="984478"/>
                        <a:pt x="0" y="1003528"/>
                      </a:cubicBezTo>
                      <a:cubicBezTo>
                        <a:pt x="4763" y="1032103"/>
                        <a:pt x="8218" y="1060927"/>
                        <a:pt x="14288" y="1089253"/>
                      </a:cubicBezTo>
                      <a:cubicBezTo>
                        <a:pt x="22517" y="1127654"/>
                        <a:pt x="33338" y="1165453"/>
                        <a:pt x="42863" y="1203553"/>
                      </a:cubicBezTo>
                      <a:cubicBezTo>
                        <a:pt x="46227" y="1217011"/>
                        <a:pt x="62119" y="1286791"/>
                        <a:pt x="71438" y="1303565"/>
                      </a:cubicBezTo>
                      <a:cubicBezTo>
                        <a:pt x="88117" y="1333586"/>
                        <a:pt x="100013" y="1370240"/>
                        <a:pt x="128588" y="1389290"/>
                      </a:cubicBezTo>
                      <a:cubicBezTo>
                        <a:pt x="142875" y="1398815"/>
                        <a:pt x="158616" y="1406457"/>
                        <a:pt x="171450" y="1417865"/>
                      </a:cubicBezTo>
                      <a:cubicBezTo>
                        <a:pt x="201654" y="1444713"/>
                        <a:pt x="217971" y="1493789"/>
                        <a:pt x="257175" y="1503590"/>
                      </a:cubicBezTo>
                      <a:cubicBezTo>
                        <a:pt x="276225" y="1508353"/>
                        <a:pt x="295444" y="1512484"/>
                        <a:pt x="314325" y="1517878"/>
                      </a:cubicBezTo>
                      <a:cubicBezTo>
                        <a:pt x="328806" y="1522015"/>
                        <a:pt x="342420" y="1529211"/>
                        <a:pt x="357188" y="1532165"/>
                      </a:cubicBezTo>
                      <a:cubicBezTo>
                        <a:pt x="390210" y="1538769"/>
                        <a:pt x="423863" y="1541690"/>
                        <a:pt x="457200" y="1546453"/>
                      </a:cubicBezTo>
                      <a:cubicBezTo>
                        <a:pt x="545232" y="1575796"/>
                        <a:pt x="451289" y="1542237"/>
                        <a:pt x="557213" y="1589315"/>
                      </a:cubicBezTo>
                      <a:cubicBezTo>
                        <a:pt x="721395" y="1662285"/>
                        <a:pt x="545112" y="1576121"/>
                        <a:pt x="685800" y="1646465"/>
                      </a:cubicBezTo>
                      <a:cubicBezTo>
                        <a:pt x="838200" y="1641703"/>
                        <a:pt x="990999" y="1644178"/>
                        <a:pt x="1143000" y="1632178"/>
                      </a:cubicBezTo>
                      <a:cubicBezTo>
                        <a:pt x="1173027" y="1629807"/>
                        <a:pt x="1199763" y="1611878"/>
                        <a:pt x="1228725" y="1603603"/>
                      </a:cubicBezTo>
                      <a:cubicBezTo>
                        <a:pt x="1266487" y="1592814"/>
                        <a:pt x="1304925" y="1584553"/>
                        <a:pt x="1343025" y="1575028"/>
                      </a:cubicBezTo>
                      <a:cubicBezTo>
                        <a:pt x="1362075" y="1570265"/>
                        <a:pt x="1380806" y="1563968"/>
                        <a:pt x="1400175" y="1560740"/>
                      </a:cubicBezTo>
                      <a:cubicBezTo>
                        <a:pt x="1428750" y="1555978"/>
                        <a:pt x="1457493" y="1552134"/>
                        <a:pt x="1485900" y="1546453"/>
                      </a:cubicBezTo>
                      <a:cubicBezTo>
                        <a:pt x="1619488" y="1519735"/>
                        <a:pt x="1477002" y="1545106"/>
                        <a:pt x="1585913" y="1517878"/>
                      </a:cubicBezTo>
                      <a:cubicBezTo>
                        <a:pt x="1609472" y="1511988"/>
                        <a:pt x="1633791" y="1509480"/>
                        <a:pt x="1657350" y="1503590"/>
                      </a:cubicBezTo>
                      <a:cubicBezTo>
                        <a:pt x="1671961" y="1499937"/>
                        <a:pt x="1685683" y="1493266"/>
                        <a:pt x="1700213" y="1489303"/>
                      </a:cubicBezTo>
                      <a:cubicBezTo>
                        <a:pt x="1738102" y="1478970"/>
                        <a:pt x="1776413" y="1470253"/>
                        <a:pt x="1814513" y="1460728"/>
                      </a:cubicBezTo>
                      <a:cubicBezTo>
                        <a:pt x="1833563" y="1455965"/>
                        <a:pt x="1852178" y="1448876"/>
                        <a:pt x="1871663" y="1446440"/>
                      </a:cubicBezTo>
                      <a:cubicBezTo>
                        <a:pt x="2019379" y="1427976"/>
                        <a:pt x="1947952" y="1437583"/>
                        <a:pt x="2085975" y="1417865"/>
                      </a:cubicBezTo>
                      <a:cubicBezTo>
                        <a:pt x="2162450" y="1423328"/>
                        <a:pt x="2312639" y="1447085"/>
                        <a:pt x="2400300" y="1417865"/>
                      </a:cubicBezTo>
                      <a:cubicBezTo>
                        <a:pt x="2422890" y="1410335"/>
                        <a:pt x="2438073" y="1388844"/>
                        <a:pt x="2457450" y="1375003"/>
                      </a:cubicBezTo>
                      <a:cubicBezTo>
                        <a:pt x="2513329" y="1335090"/>
                        <a:pt x="2502919" y="1352913"/>
                        <a:pt x="2557463" y="1289278"/>
                      </a:cubicBezTo>
                      <a:cubicBezTo>
                        <a:pt x="2568638" y="1276240"/>
                        <a:pt x="2575045" y="1259607"/>
                        <a:pt x="2586038" y="1246415"/>
                      </a:cubicBezTo>
                      <a:cubicBezTo>
                        <a:pt x="2598973" y="1230893"/>
                        <a:pt x="2616495" y="1219502"/>
                        <a:pt x="2628900" y="1203553"/>
                      </a:cubicBezTo>
                      <a:cubicBezTo>
                        <a:pt x="2649984" y="1176444"/>
                        <a:pt x="2663234" y="1143496"/>
                        <a:pt x="2686050" y="1117828"/>
                      </a:cubicBezTo>
                      <a:cubicBezTo>
                        <a:pt x="2899422" y="877784"/>
                        <a:pt x="2591741" y="1276908"/>
                        <a:pt x="2786063" y="1017815"/>
                      </a:cubicBezTo>
                      <a:cubicBezTo>
                        <a:pt x="2781300" y="984478"/>
                        <a:pt x="2785452" y="948576"/>
                        <a:pt x="2771775" y="917803"/>
                      </a:cubicBezTo>
                      <a:cubicBezTo>
                        <a:pt x="2764801" y="902112"/>
                        <a:pt x="2742104" y="900221"/>
                        <a:pt x="2728913" y="889228"/>
                      </a:cubicBezTo>
                      <a:cubicBezTo>
                        <a:pt x="2692567" y="858939"/>
                        <a:pt x="2687005" y="836569"/>
                        <a:pt x="2643188" y="817790"/>
                      </a:cubicBezTo>
                      <a:cubicBezTo>
                        <a:pt x="2625139" y="810055"/>
                        <a:pt x="2605088" y="808265"/>
                        <a:pt x="2586038" y="803503"/>
                      </a:cubicBezTo>
                      <a:cubicBezTo>
                        <a:pt x="2566988" y="789215"/>
                        <a:pt x="2549704" y="772204"/>
                        <a:pt x="2528888" y="760640"/>
                      </a:cubicBezTo>
                      <a:cubicBezTo>
                        <a:pt x="2506469" y="748185"/>
                        <a:pt x="2480736" y="742813"/>
                        <a:pt x="2457450" y="732065"/>
                      </a:cubicBezTo>
                      <a:cubicBezTo>
                        <a:pt x="2418774" y="714214"/>
                        <a:pt x="2383561" y="688385"/>
                        <a:pt x="2343150" y="674915"/>
                      </a:cubicBezTo>
                      <a:cubicBezTo>
                        <a:pt x="2273943" y="651846"/>
                        <a:pt x="2313202" y="668376"/>
                        <a:pt x="2228850" y="617765"/>
                      </a:cubicBezTo>
                      <a:cubicBezTo>
                        <a:pt x="2214563" y="598715"/>
                        <a:pt x="2202826" y="577453"/>
                        <a:pt x="2185988" y="560615"/>
                      </a:cubicBezTo>
                      <a:cubicBezTo>
                        <a:pt x="2165794" y="540421"/>
                        <a:pt x="2108386" y="514670"/>
                        <a:pt x="2085975" y="503465"/>
                      </a:cubicBezTo>
                      <a:cubicBezTo>
                        <a:pt x="2076450" y="489178"/>
                        <a:pt x="2069542" y="472745"/>
                        <a:pt x="2057400" y="460603"/>
                      </a:cubicBezTo>
                      <a:cubicBezTo>
                        <a:pt x="1980944" y="384147"/>
                        <a:pt x="2047386" y="490413"/>
                        <a:pt x="1957388" y="389165"/>
                      </a:cubicBezTo>
                      <a:cubicBezTo>
                        <a:pt x="1934572" y="363497"/>
                        <a:pt x="1924522" y="327724"/>
                        <a:pt x="1900238" y="303440"/>
                      </a:cubicBezTo>
                      <a:cubicBezTo>
                        <a:pt x="1885950" y="289153"/>
                        <a:pt x="1869780" y="276527"/>
                        <a:pt x="1857375" y="260578"/>
                      </a:cubicBezTo>
                      <a:cubicBezTo>
                        <a:pt x="1836290" y="233469"/>
                        <a:pt x="1828800" y="193903"/>
                        <a:pt x="1800225" y="174853"/>
                      </a:cubicBezTo>
                      <a:cubicBezTo>
                        <a:pt x="1771650" y="155803"/>
                        <a:pt x="1747080" y="128564"/>
                        <a:pt x="1714500" y="117703"/>
                      </a:cubicBezTo>
                      <a:cubicBezTo>
                        <a:pt x="1596144" y="78249"/>
                        <a:pt x="1784196" y="140246"/>
                        <a:pt x="1571625" y="74840"/>
                      </a:cubicBezTo>
                      <a:cubicBezTo>
                        <a:pt x="1542836" y="65982"/>
                        <a:pt x="1514475" y="55790"/>
                        <a:pt x="1485900" y="46265"/>
                      </a:cubicBezTo>
                      <a:cubicBezTo>
                        <a:pt x="1471613" y="41503"/>
                        <a:pt x="1458075" y="32813"/>
                        <a:pt x="1443038" y="31978"/>
                      </a:cubicBezTo>
                      <a:lnTo>
                        <a:pt x="1185863" y="17690"/>
                      </a:lnTo>
                      <a:cubicBezTo>
                        <a:pt x="1040865" y="-3023"/>
                        <a:pt x="1050094" y="-8607"/>
                        <a:pt x="857250" y="17690"/>
                      </a:cubicBezTo>
                      <a:cubicBezTo>
                        <a:pt x="827406" y="21760"/>
                        <a:pt x="814388" y="41503"/>
                        <a:pt x="771525" y="60553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Freeform 35"/>
                <p:cNvSpPr/>
                <p:nvPr/>
              </p:nvSpPr>
              <p:spPr>
                <a:xfrm>
                  <a:off x="5476280" y="4950618"/>
                  <a:ext cx="334565" cy="300037"/>
                </a:xfrm>
                <a:custGeom>
                  <a:avLst/>
                  <a:gdLst>
                    <a:gd name="connsiteX0" fmla="*/ 771525 w 2786063"/>
                    <a:gd name="connsiteY0" fmla="*/ 60553 h 1646465"/>
                    <a:gd name="connsiteX1" fmla="*/ 600075 w 2786063"/>
                    <a:gd name="connsiteY1" fmla="*/ 131990 h 1646465"/>
                    <a:gd name="connsiteX2" fmla="*/ 500063 w 2786063"/>
                    <a:gd name="connsiteY2" fmla="*/ 203428 h 1646465"/>
                    <a:gd name="connsiteX3" fmla="*/ 442913 w 2786063"/>
                    <a:gd name="connsiteY3" fmla="*/ 246290 h 1646465"/>
                    <a:gd name="connsiteX4" fmla="*/ 400050 w 2786063"/>
                    <a:gd name="connsiteY4" fmla="*/ 260578 h 1646465"/>
                    <a:gd name="connsiteX5" fmla="*/ 285750 w 2786063"/>
                    <a:gd name="connsiteY5" fmla="*/ 360590 h 1646465"/>
                    <a:gd name="connsiteX6" fmla="*/ 257175 w 2786063"/>
                    <a:gd name="connsiteY6" fmla="*/ 417740 h 1646465"/>
                    <a:gd name="connsiteX7" fmla="*/ 171450 w 2786063"/>
                    <a:gd name="connsiteY7" fmla="*/ 517753 h 1646465"/>
                    <a:gd name="connsiteX8" fmla="*/ 128588 w 2786063"/>
                    <a:gd name="connsiteY8" fmla="*/ 603478 h 1646465"/>
                    <a:gd name="connsiteX9" fmla="*/ 100013 w 2786063"/>
                    <a:gd name="connsiteY9" fmla="*/ 703490 h 1646465"/>
                    <a:gd name="connsiteX10" fmla="*/ 85725 w 2786063"/>
                    <a:gd name="connsiteY10" fmla="*/ 746353 h 1646465"/>
                    <a:gd name="connsiteX11" fmla="*/ 57150 w 2786063"/>
                    <a:gd name="connsiteY11" fmla="*/ 789215 h 1646465"/>
                    <a:gd name="connsiteX12" fmla="*/ 28575 w 2786063"/>
                    <a:gd name="connsiteY12" fmla="*/ 903515 h 1646465"/>
                    <a:gd name="connsiteX13" fmla="*/ 14288 w 2786063"/>
                    <a:gd name="connsiteY13" fmla="*/ 946378 h 1646465"/>
                    <a:gd name="connsiteX14" fmla="*/ 0 w 2786063"/>
                    <a:gd name="connsiteY14" fmla="*/ 1003528 h 1646465"/>
                    <a:gd name="connsiteX15" fmla="*/ 14288 w 2786063"/>
                    <a:gd name="connsiteY15" fmla="*/ 1089253 h 1646465"/>
                    <a:gd name="connsiteX16" fmla="*/ 42863 w 2786063"/>
                    <a:gd name="connsiteY16" fmla="*/ 1203553 h 1646465"/>
                    <a:gd name="connsiteX17" fmla="*/ 71438 w 2786063"/>
                    <a:gd name="connsiteY17" fmla="*/ 1303565 h 1646465"/>
                    <a:gd name="connsiteX18" fmla="*/ 128588 w 2786063"/>
                    <a:gd name="connsiteY18" fmla="*/ 1389290 h 1646465"/>
                    <a:gd name="connsiteX19" fmla="*/ 171450 w 2786063"/>
                    <a:gd name="connsiteY19" fmla="*/ 1417865 h 1646465"/>
                    <a:gd name="connsiteX20" fmla="*/ 257175 w 2786063"/>
                    <a:gd name="connsiteY20" fmla="*/ 1503590 h 1646465"/>
                    <a:gd name="connsiteX21" fmla="*/ 314325 w 2786063"/>
                    <a:gd name="connsiteY21" fmla="*/ 1517878 h 1646465"/>
                    <a:gd name="connsiteX22" fmla="*/ 357188 w 2786063"/>
                    <a:gd name="connsiteY22" fmla="*/ 1532165 h 1646465"/>
                    <a:gd name="connsiteX23" fmla="*/ 457200 w 2786063"/>
                    <a:gd name="connsiteY23" fmla="*/ 1546453 h 1646465"/>
                    <a:gd name="connsiteX24" fmla="*/ 557213 w 2786063"/>
                    <a:gd name="connsiteY24" fmla="*/ 1589315 h 1646465"/>
                    <a:gd name="connsiteX25" fmla="*/ 685800 w 2786063"/>
                    <a:gd name="connsiteY25" fmla="*/ 1646465 h 1646465"/>
                    <a:gd name="connsiteX26" fmla="*/ 1143000 w 2786063"/>
                    <a:gd name="connsiteY26" fmla="*/ 1632178 h 1646465"/>
                    <a:gd name="connsiteX27" fmla="*/ 1228725 w 2786063"/>
                    <a:gd name="connsiteY27" fmla="*/ 1603603 h 1646465"/>
                    <a:gd name="connsiteX28" fmla="*/ 1343025 w 2786063"/>
                    <a:gd name="connsiteY28" fmla="*/ 1575028 h 1646465"/>
                    <a:gd name="connsiteX29" fmla="*/ 1400175 w 2786063"/>
                    <a:gd name="connsiteY29" fmla="*/ 1560740 h 1646465"/>
                    <a:gd name="connsiteX30" fmla="*/ 1485900 w 2786063"/>
                    <a:gd name="connsiteY30" fmla="*/ 1546453 h 1646465"/>
                    <a:gd name="connsiteX31" fmla="*/ 1585913 w 2786063"/>
                    <a:gd name="connsiteY31" fmla="*/ 1517878 h 1646465"/>
                    <a:gd name="connsiteX32" fmla="*/ 1657350 w 2786063"/>
                    <a:gd name="connsiteY32" fmla="*/ 1503590 h 1646465"/>
                    <a:gd name="connsiteX33" fmla="*/ 1700213 w 2786063"/>
                    <a:gd name="connsiteY33" fmla="*/ 1489303 h 1646465"/>
                    <a:gd name="connsiteX34" fmla="*/ 1814513 w 2786063"/>
                    <a:gd name="connsiteY34" fmla="*/ 1460728 h 1646465"/>
                    <a:gd name="connsiteX35" fmla="*/ 1871663 w 2786063"/>
                    <a:gd name="connsiteY35" fmla="*/ 1446440 h 1646465"/>
                    <a:gd name="connsiteX36" fmla="*/ 2085975 w 2786063"/>
                    <a:gd name="connsiteY36" fmla="*/ 1417865 h 1646465"/>
                    <a:gd name="connsiteX37" fmla="*/ 2400300 w 2786063"/>
                    <a:gd name="connsiteY37" fmla="*/ 1417865 h 1646465"/>
                    <a:gd name="connsiteX38" fmla="*/ 2457450 w 2786063"/>
                    <a:gd name="connsiteY38" fmla="*/ 1375003 h 1646465"/>
                    <a:gd name="connsiteX39" fmla="*/ 2557463 w 2786063"/>
                    <a:gd name="connsiteY39" fmla="*/ 1289278 h 1646465"/>
                    <a:gd name="connsiteX40" fmla="*/ 2586038 w 2786063"/>
                    <a:gd name="connsiteY40" fmla="*/ 1246415 h 1646465"/>
                    <a:gd name="connsiteX41" fmla="*/ 2628900 w 2786063"/>
                    <a:gd name="connsiteY41" fmla="*/ 1203553 h 1646465"/>
                    <a:gd name="connsiteX42" fmla="*/ 2686050 w 2786063"/>
                    <a:gd name="connsiteY42" fmla="*/ 1117828 h 1646465"/>
                    <a:gd name="connsiteX43" fmla="*/ 2786063 w 2786063"/>
                    <a:gd name="connsiteY43" fmla="*/ 1017815 h 1646465"/>
                    <a:gd name="connsiteX44" fmla="*/ 2771775 w 2786063"/>
                    <a:gd name="connsiteY44" fmla="*/ 917803 h 1646465"/>
                    <a:gd name="connsiteX45" fmla="*/ 2728913 w 2786063"/>
                    <a:gd name="connsiteY45" fmla="*/ 889228 h 1646465"/>
                    <a:gd name="connsiteX46" fmla="*/ 2643188 w 2786063"/>
                    <a:gd name="connsiteY46" fmla="*/ 817790 h 1646465"/>
                    <a:gd name="connsiteX47" fmla="*/ 2586038 w 2786063"/>
                    <a:gd name="connsiteY47" fmla="*/ 803503 h 1646465"/>
                    <a:gd name="connsiteX48" fmla="*/ 2528888 w 2786063"/>
                    <a:gd name="connsiteY48" fmla="*/ 760640 h 1646465"/>
                    <a:gd name="connsiteX49" fmla="*/ 2457450 w 2786063"/>
                    <a:gd name="connsiteY49" fmla="*/ 732065 h 1646465"/>
                    <a:gd name="connsiteX50" fmla="*/ 2343150 w 2786063"/>
                    <a:gd name="connsiteY50" fmla="*/ 674915 h 1646465"/>
                    <a:gd name="connsiteX51" fmla="*/ 2228850 w 2786063"/>
                    <a:gd name="connsiteY51" fmla="*/ 617765 h 1646465"/>
                    <a:gd name="connsiteX52" fmla="*/ 2185988 w 2786063"/>
                    <a:gd name="connsiteY52" fmla="*/ 560615 h 1646465"/>
                    <a:gd name="connsiteX53" fmla="*/ 2085975 w 2786063"/>
                    <a:gd name="connsiteY53" fmla="*/ 503465 h 1646465"/>
                    <a:gd name="connsiteX54" fmla="*/ 2057400 w 2786063"/>
                    <a:gd name="connsiteY54" fmla="*/ 460603 h 1646465"/>
                    <a:gd name="connsiteX55" fmla="*/ 1957388 w 2786063"/>
                    <a:gd name="connsiteY55" fmla="*/ 389165 h 1646465"/>
                    <a:gd name="connsiteX56" fmla="*/ 1900238 w 2786063"/>
                    <a:gd name="connsiteY56" fmla="*/ 303440 h 1646465"/>
                    <a:gd name="connsiteX57" fmla="*/ 1857375 w 2786063"/>
                    <a:gd name="connsiteY57" fmla="*/ 260578 h 1646465"/>
                    <a:gd name="connsiteX58" fmla="*/ 1800225 w 2786063"/>
                    <a:gd name="connsiteY58" fmla="*/ 174853 h 1646465"/>
                    <a:gd name="connsiteX59" fmla="*/ 1714500 w 2786063"/>
                    <a:gd name="connsiteY59" fmla="*/ 117703 h 1646465"/>
                    <a:gd name="connsiteX60" fmla="*/ 1571625 w 2786063"/>
                    <a:gd name="connsiteY60" fmla="*/ 74840 h 1646465"/>
                    <a:gd name="connsiteX61" fmla="*/ 1485900 w 2786063"/>
                    <a:gd name="connsiteY61" fmla="*/ 46265 h 1646465"/>
                    <a:gd name="connsiteX62" fmla="*/ 1443038 w 2786063"/>
                    <a:gd name="connsiteY62" fmla="*/ 31978 h 1646465"/>
                    <a:gd name="connsiteX63" fmla="*/ 1185863 w 2786063"/>
                    <a:gd name="connsiteY63" fmla="*/ 17690 h 1646465"/>
                    <a:gd name="connsiteX64" fmla="*/ 857250 w 2786063"/>
                    <a:gd name="connsiteY64" fmla="*/ 17690 h 1646465"/>
                    <a:gd name="connsiteX65" fmla="*/ 771525 w 2786063"/>
                    <a:gd name="connsiteY65" fmla="*/ 60553 h 16464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</a:cxnLst>
                  <a:rect l="l" t="t" r="r" b="b"/>
                  <a:pathLst>
                    <a:path w="2786063" h="1646465">
                      <a:moveTo>
                        <a:pt x="771525" y="60553"/>
                      </a:moveTo>
                      <a:cubicBezTo>
                        <a:pt x="728662" y="79603"/>
                        <a:pt x="698550" y="107372"/>
                        <a:pt x="600075" y="131990"/>
                      </a:cubicBezTo>
                      <a:cubicBezTo>
                        <a:pt x="413356" y="272031"/>
                        <a:pt x="646265" y="98998"/>
                        <a:pt x="500063" y="203428"/>
                      </a:cubicBezTo>
                      <a:cubicBezTo>
                        <a:pt x="480686" y="217269"/>
                        <a:pt x="463588" y="234476"/>
                        <a:pt x="442913" y="246290"/>
                      </a:cubicBezTo>
                      <a:cubicBezTo>
                        <a:pt x="429837" y="253762"/>
                        <a:pt x="414338" y="255815"/>
                        <a:pt x="400050" y="260578"/>
                      </a:cubicBezTo>
                      <a:cubicBezTo>
                        <a:pt x="377661" y="278489"/>
                        <a:pt x="307223" y="330528"/>
                        <a:pt x="285750" y="360590"/>
                      </a:cubicBezTo>
                      <a:cubicBezTo>
                        <a:pt x="273370" y="377921"/>
                        <a:pt x="268463" y="399679"/>
                        <a:pt x="257175" y="417740"/>
                      </a:cubicBezTo>
                      <a:cubicBezTo>
                        <a:pt x="226627" y="466618"/>
                        <a:pt x="210415" y="478788"/>
                        <a:pt x="171450" y="517753"/>
                      </a:cubicBezTo>
                      <a:cubicBezTo>
                        <a:pt x="135542" y="625480"/>
                        <a:pt x="183978" y="492699"/>
                        <a:pt x="128588" y="603478"/>
                      </a:cubicBezTo>
                      <a:cubicBezTo>
                        <a:pt x="117166" y="626321"/>
                        <a:pt x="106119" y="682119"/>
                        <a:pt x="100013" y="703490"/>
                      </a:cubicBezTo>
                      <a:cubicBezTo>
                        <a:pt x="95876" y="717971"/>
                        <a:pt x="92460" y="732882"/>
                        <a:pt x="85725" y="746353"/>
                      </a:cubicBezTo>
                      <a:cubicBezTo>
                        <a:pt x="78046" y="761711"/>
                        <a:pt x="66675" y="774928"/>
                        <a:pt x="57150" y="789215"/>
                      </a:cubicBezTo>
                      <a:cubicBezTo>
                        <a:pt x="24492" y="887194"/>
                        <a:pt x="63057" y="765586"/>
                        <a:pt x="28575" y="903515"/>
                      </a:cubicBezTo>
                      <a:cubicBezTo>
                        <a:pt x="24922" y="918126"/>
                        <a:pt x="18425" y="931897"/>
                        <a:pt x="14288" y="946378"/>
                      </a:cubicBezTo>
                      <a:cubicBezTo>
                        <a:pt x="8894" y="965259"/>
                        <a:pt x="4763" y="984478"/>
                        <a:pt x="0" y="1003528"/>
                      </a:cubicBezTo>
                      <a:cubicBezTo>
                        <a:pt x="4763" y="1032103"/>
                        <a:pt x="8218" y="1060927"/>
                        <a:pt x="14288" y="1089253"/>
                      </a:cubicBezTo>
                      <a:cubicBezTo>
                        <a:pt x="22517" y="1127654"/>
                        <a:pt x="33338" y="1165453"/>
                        <a:pt x="42863" y="1203553"/>
                      </a:cubicBezTo>
                      <a:cubicBezTo>
                        <a:pt x="46227" y="1217011"/>
                        <a:pt x="62119" y="1286791"/>
                        <a:pt x="71438" y="1303565"/>
                      </a:cubicBezTo>
                      <a:cubicBezTo>
                        <a:pt x="88117" y="1333586"/>
                        <a:pt x="100013" y="1370240"/>
                        <a:pt x="128588" y="1389290"/>
                      </a:cubicBezTo>
                      <a:cubicBezTo>
                        <a:pt x="142875" y="1398815"/>
                        <a:pt x="158616" y="1406457"/>
                        <a:pt x="171450" y="1417865"/>
                      </a:cubicBezTo>
                      <a:cubicBezTo>
                        <a:pt x="201654" y="1444713"/>
                        <a:pt x="217971" y="1493789"/>
                        <a:pt x="257175" y="1503590"/>
                      </a:cubicBezTo>
                      <a:cubicBezTo>
                        <a:pt x="276225" y="1508353"/>
                        <a:pt x="295444" y="1512484"/>
                        <a:pt x="314325" y="1517878"/>
                      </a:cubicBezTo>
                      <a:cubicBezTo>
                        <a:pt x="328806" y="1522015"/>
                        <a:pt x="342420" y="1529211"/>
                        <a:pt x="357188" y="1532165"/>
                      </a:cubicBezTo>
                      <a:cubicBezTo>
                        <a:pt x="390210" y="1538769"/>
                        <a:pt x="423863" y="1541690"/>
                        <a:pt x="457200" y="1546453"/>
                      </a:cubicBezTo>
                      <a:cubicBezTo>
                        <a:pt x="545232" y="1575796"/>
                        <a:pt x="451289" y="1542237"/>
                        <a:pt x="557213" y="1589315"/>
                      </a:cubicBezTo>
                      <a:cubicBezTo>
                        <a:pt x="721395" y="1662285"/>
                        <a:pt x="545112" y="1576121"/>
                        <a:pt x="685800" y="1646465"/>
                      </a:cubicBezTo>
                      <a:cubicBezTo>
                        <a:pt x="838200" y="1641703"/>
                        <a:pt x="990999" y="1644178"/>
                        <a:pt x="1143000" y="1632178"/>
                      </a:cubicBezTo>
                      <a:cubicBezTo>
                        <a:pt x="1173027" y="1629807"/>
                        <a:pt x="1199763" y="1611878"/>
                        <a:pt x="1228725" y="1603603"/>
                      </a:cubicBezTo>
                      <a:cubicBezTo>
                        <a:pt x="1266487" y="1592814"/>
                        <a:pt x="1304925" y="1584553"/>
                        <a:pt x="1343025" y="1575028"/>
                      </a:cubicBezTo>
                      <a:cubicBezTo>
                        <a:pt x="1362075" y="1570265"/>
                        <a:pt x="1380806" y="1563968"/>
                        <a:pt x="1400175" y="1560740"/>
                      </a:cubicBezTo>
                      <a:cubicBezTo>
                        <a:pt x="1428750" y="1555978"/>
                        <a:pt x="1457493" y="1552134"/>
                        <a:pt x="1485900" y="1546453"/>
                      </a:cubicBezTo>
                      <a:cubicBezTo>
                        <a:pt x="1619488" y="1519735"/>
                        <a:pt x="1477002" y="1545106"/>
                        <a:pt x="1585913" y="1517878"/>
                      </a:cubicBezTo>
                      <a:cubicBezTo>
                        <a:pt x="1609472" y="1511988"/>
                        <a:pt x="1633791" y="1509480"/>
                        <a:pt x="1657350" y="1503590"/>
                      </a:cubicBezTo>
                      <a:cubicBezTo>
                        <a:pt x="1671961" y="1499937"/>
                        <a:pt x="1685683" y="1493266"/>
                        <a:pt x="1700213" y="1489303"/>
                      </a:cubicBezTo>
                      <a:cubicBezTo>
                        <a:pt x="1738102" y="1478970"/>
                        <a:pt x="1776413" y="1470253"/>
                        <a:pt x="1814513" y="1460728"/>
                      </a:cubicBezTo>
                      <a:cubicBezTo>
                        <a:pt x="1833563" y="1455965"/>
                        <a:pt x="1852178" y="1448876"/>
                        <a:pt x="1871663" y="1446440"/>
                      </a:cubicBezTo>
                      <a:cubicBezTo>
                        <a:pt x="2019379" y="1427976"/>
                        <a:pt x="1947952" y="1437583"/>
                        <a:pt x="2085975" y="1417865"/>
                      </a:cubicBezTo>
                      <a:cubicBezTo>
                        <a:pt x="2162450" y="1423328"/>
                        <a:pt x="2312639" y="1447085"/>
                        <a:pt x="2400300" y="1417865"/>
                      </a:cubicBezTo>
                      <a:cubicBezTo>
                        <a:pt x="2422890" y="1410335"/>
                        <a:pt x="2438073" y="1388844"/>
                        <a:pt x="2457450" y="1375003"/>
                      </a:cubicBezTo>
                      <a:cubicBezTo>
                        <a:pt x="2513329" y="1335090"/>
                        <a:pt x="2502919" y="1352913"/>
                        <a:pt x="2557463" y="1289278"/>
                      </a:cubicBezTo>
                      <a:cubicBezTo>
                        <a:pt x="2568638" y="1276240"/>
                        <a:pt x="2575045" y="1259607"/>
                        <a:pt x="2586038" y="1246415"/>
                      </a:cubicBezTo>
                      <a:cubicBezTo>
                        <a:pt x="2598973" y="1230893"/>
                        <a:pt x="2616495" y="1219502"/>
                        <a:pt x="2628900" y="1203553"/>
                      </a:cubicBezTo>
                      <a:cubicBezTo>
                        <a:pt x="2649984" y="1176444"/>
                        <a:pt x="2663234" y="1143496"/>
                        <a:pt x="2686050" y="1117828"/>
                      </a:cubicBezTo>
                      <a:cubicBezTo>
                        <a:pt x="2899422" y="877784"/>
                        <a:pt x="2591741" y="1276908"/>
                        <a:pt x="2786063" y="1017815"/>
                      </a:cubicBezTo>
                      <a:cubicBezTo>
                        <a:pt x="2781300" y="984478"/>
                        <a:pt x="2785452" y="948576"/>
                        <a:pt x="2771775" y="917803"/>
                      </a:cubicBezTo>
                      <a:cubicBezTo>
                        <a:pt x="2764801" y="902112"/>
                        <a:pt x="2742104" y="900221"/>
                        <a:pt x="2728913" y="889228"/>
                      </a:cubicBezTo>
                      <a:cubicBezTo>
                        <a:pt x="2692567" y="858939"/>
                        <a:pt x="2687005" y="836569"/>
                        <a:pt x="2643188" y="817790"/>
                      </a:cubicBezTo>
                      <a:cubicBezTo>
                        <a:pt x="2625139" y="810055"/>
                        <a:pt x="2605088" y="808265"/>
                        <a:pt x="2586038" y="803503"/>
                      </a:cubicBezTo>
                      <a:cubicBezTo>
                        <a:pt x="2566988" y="789215"/>
                        <a:pt x="2549704" y="772204"/>
                        <a:pt x="2528888" y="760640"/>
                      </a:cubicBezTo>
                      <a:cubicBezTo>
                        <a:pt x="2506469" y="748185"/>
                        <a:pt x="2480736" y="742813"/>
                        <a:pt x="2457450" y="732065"/>
                      </a:cubicBezTo>
                      <a:cubicBezTo>
                        <a:pt x="2418774" y="714214"/>
                        <a:pt x="2383561" y="688385"/>
                        <a:pt x="2343150" y="674915"/>
                      </a:cubicBezTo>
                      <a:cubicBezTo>
                        <a:pt x="2273943" y="651846"/>
                        <a:pt x="2313202" y="668376"/>
                        <a:pt x="2228850" y="617765"/>
                      </a:cubicBezTo>
                      <a:cubicBezTo>
                        <a:pt x="2214563" y="598715"/>
                        <a:pt x="2202826" y="577453"/>
                        <a:pt x="2185988" y="560615"/>
                      </a:cubicBezTo>
                      <a:cubicBezTo>
                        <a:pt x="2165794" y="540421"/>
                        <a:pt x="2108386" y="514670"/>
                        <a:pt x="2085975" y="503465"/>
                      </a:cubicBezTo>
                      <a:cubicBezTo>
                        <a:pt x="2076450" y="489178"/>
                        <a:pt x="2069542" y="472745"/>
                        <a:pt x="2057400" y="460603"/>
                      </a:cubicBezTo>
                      <a:cubicBezTo>
                        <a:pt x="1980944" y="384147"/>
                        <a:pt x="2047386" y="490413"/>
                        <a:pt x="1957388" y="389165"/>
                      </a:cubicBezTo>
                      <a:cubicBezTo>
                        <a:pt x="1934572" y="363497"/>
                        <a:pt x="1924522" y="327724"/>
                        <a:pt x="1900238" y="303440"/>
                      </a:cubicBezTo>
                      <a:cubicBezTo>
                        <a:pt x="1885950" y="289153"/>
                        <a:pt x="1869780" y="276527"/>
                        <a:pt x="1857375" y="260578"/>
                      </a:cubicBezTo>
                      <a:cubicBezTo>
                        <a:pt x="1836290" y="233469"/>
                        <a:pt x="1828800" y="193903"/>
                        <a:pt x="1800225" y="174853"/>
                      </a:cubicBezTo>
                      <a:cubicBezTo>
                        <a:pt x="1771650" y="155803"/>
                        <a:pt x="1747080" y="128564"/>
                        <a:pt x="1714500" y="117703"/>
                      </a:cubicBezTo>
                      <a:cubicBezTo>
                        <a:pt x="1596144" y="78249"/>
                        <a:pt x="1784196" y="140246"/>
                        <a:pt x="1571625" y="74840"/>
                      </a:cubicBezTo>
                      <a:cubicBezTo>
                        <a:pt x="1542836" y="65982"/>
                        <a:pt x="1514475" y="55790"/>
                        <a:pt x="1485900" y="46265"/>
                      </a:cubicBezTo>
                      <a:cubicBezTo>
                        <a:pt x="1471613" y="41503"/>
                        <a:pt x="1458075" y="32813"/>
                        <a:pt x="1443038" y="31978"/>
                      </a:cubicBezTo>
                      <a:lnTo>
                        <a:pt x="1185863" y="17690"/>
                      </a:lnTo>
                      <a:cubicBezTo>
                        <a:pt x="1040865" y="-3023"/>
                        <a:pt x="1050094" y="-8607"/>
                        <a:pt x="857250" y="17690"/>
                      </a:cubicBezTo>
                      <a:cubicBezTo>
                        <a:pt x="827406" y="21760"/>
                        <a:pt x="814388" y="41503"/>
                        <a:pt x="771525" y="60553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6" name="TextBox 45"/>
              <p:cNvSpPr txBox="1"/>
              <p:nvPr/>
            </p:nvSpPr>
            <p:spPr>
              <a:xfrm>
                <a:off x="4897040" y="5550690"/>
                <a:ext cx="246935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b="1" dirty="0" smtClean="0">
                    <a:latin typeface="Century Gothic" charset="0"/>
                    <a:ea typeface="Century Gothic" charset="0"/>
                    <a:cs typeface="Century Gothic" charset="0"/>
                  </a:rPr>
                  <a:t>[ SIC ]</a:t>
                </a:r>
                <a:endParaRPr lang="en-US" sz="6000" b="1" dirty="0">
                  <a:latin typeface="Century Gothic" charset="0"/>
                  <a:ea typeface="Century Gothic" charset="0"/>
                  <a:cs typeface="Century Gothic" charset="0"/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4226753" y="2122746"/>
                <a:ext cx="3634907" cy="150329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19000"/>
                </a:schemeClr>
              </a:solidFill>
              <a:ln w="1143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081015" y="196827"/>
                <a:ext cx="392638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 smtClean="0">
                    <a:latin typeface="Century Gothic" charset="0"/>
                    <a:ea typeface="Century Gothic" charset="0"/>
                    <a:cs typeface="Century Gothic" charset="0"/>
                  </a:rPr>
                  <a:t>Sea Ice Concentration</a:t>
                </a:r>
                <a:endParaRPr lang="en-US" sz="4000" b="1" dirty="0">
                  <a:latin typeface="Century Gothic" charset="0"/>
                  <a:ea typeface="Century Gothic" charset="0"/>
                  <a:cs typeface="Century Gothic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211464" y="2435255"/>
                <a:ext cx="369287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 smtClean="0">
                    <a:latin typeface="Century Gothic" charset="0"/>
                    <a:ea typeface="Century Gothic" charset="0"/>
                    <a:cs typeface="Century Gothic" charset="0"/>
                  </a:rPr>
                  <a:t>Fraction (%) of seawater covered by ice</a:t>
                </a:r>
                <a:endParaRPr lang="en-US" sz="2200" dirty="0">
                  <a:latin typeface="Century Gothic" charset="0"/>
                  <a:ea typeface="Century Gothic" charset="0"/>
                  <a:cs typeface="Century Gothic" charset="0"/>
                </a:endParaRPr>
              </a:p>
            </p:txBody>
          </p:sp>
          <p:sp>
            <p:nvSpPr>
              <p:cNvPr id="62" name="Right Brace 61"/>
              <p:cNvSpPr/>
              <p:nvPr/>
            </p:nvSpPr>
            <p:spPr>
              <a:xfrm rot="5400000">
                <a:off x="5885642" y="707354"/>
                <a:ext cx="317126" cy="2078831"/>
              </a:xfrm>
              <a:prstGeom prst="rightBrace">
                <a:avLst>
                  <a:gd name="adj1" fmla="val 27381"/>
                  <a:gd name="adj2" fmla="val 49313"/>
                </a:avLst>
              </a:prstGeom>
              <a:ln w="635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Right Brace 62"/>
            <p:cNvSpPr/>
            <p:nvPr/>
          </p:nvSpPr>
          <p:spPr>
            <a:xfrm rot="5400000">
              <a:off x="10164155" y="649912"/>
              <a:ext cx="317126" cy="2078831"/>
            </a:xfrm>
            <a:prstGeom prst="rightBrace">
              <a:avLst>
                <a:gd name="adj1" fmla="val 27381"/>
                <a:gd name="adj2" fmla="val 49313"/>
              </a:avLst>
            </a:prstGeom>
            <a:ln w="635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9786937" y="4171920"/>
            <a:ext cx="1071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Snow</a:t>
            </a:r>
            <a:endParaRPr lang="en-US" sz="2000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9786937" y="4621975"/>
            <a:ext cx="1071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Ice</a:t>
            </a:r>
            <a:endParaRPr lang="en-US" sz="2000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4901362" y="3961575"/>
            <a:ext cx="2883393" cy="1600990"/>
            <a:chOff x="744573" y="3961575"/>
            <a:chExt cx="2883393" cy="1600990"/>
          </a:xfrm>
        </p:grpSpPr>
        <p:cxnSp>
          <p:nvCxnSpPr>
            <p:cNvPr id="49" name="Straight Connector 48"/>
            <p:cNvCxnSpPr/>
            <p:nvPr/>
          </p:nvCxnSpPr>
          <p:spPr>
            <a:xfrm flipH="1">
              <a:off x="1934762" y="3961575"/>
              <a:ext cx="8337" cy="1600990"/>
            </a:xfrm>
            <a:prstGeom prst="line">
              <a:avLst/>
            </a:prstGeom>
            <a:ln w="38100">
              <a:solidFill>
                <a:schemeClr val="tx1">
                  <a:alpha val="7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744573" y="4879178"/>
              <a:ext cx="2883393" cy="0"/>
            </a:xfrm>
            <a:prstGeom prst="line">
              <a:avLst/>
            </a:prstGeom>
            <a:ln w="38100">
              <a:solidFill>
                <a:schemeClr val="tx1">
                  <a:alpha val="7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ight Bracket 4"/>
          <p:cNvSpPr/>
          <p:nvPr/>
        </p:nvSpPr>
        <p:spPr>
          <a:xfrm>
            <a:off x="11551446" y="4533145"/>
            <a:ext cx="54994" cy="557387"/>
          </a:xfrm>
          <a:prstGeom prst="rightBracket">
            <a:avLst>
              <a:gd name="adj" fmla="val 79762"/>
            </a:avLst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3760195" y="0"/>
            <a:ext cx="8431805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74491" y="206799"/>
            <a:ext cx="3589953" cy="6359554"/>
            <a:chOff x="74491" y="206799"/>
            <a:chExt cx="3589953" cy="6359554"/>
          </a:xfrm>
        </p:grpSpPr>
        <p:sp>
          <p:nvSpPr>
            <p:cNvPr id="38" name="Freeform 37"/>
            <p:cNvSpPr/>
            <p:nvPr/>
          </p:nvSpPr>
          <p:spPr>
            <a:xfrm>
              <a:off x="1053703" y="4218552"/>
              <a:ext cx="2100262" cy="1189265"/>
            </a:xfrm>
            <a:custGeom>
              <a:avLst/>
              <a:gdLst>
                <a:gd name="connsiteX0" fmla="*/ 771525 w 2786063"/>
                <a:gd name="connsiteY0" fmla="*/ 60553 h 1646465"/>
                <a:gd name="connsiteX1" fmla="*/ 600075 w 2786063"/>
                <a:gd name="connsiteY1" fmla="*/ 131990 h 1646465"/>
                <a:gd name="connsiteX2" fmla="*/ 500063 w 2786063"/>
                <a:gd name="connsiteY2" fmla="*/ 203428 h 1646465"/>
                <a:gd name="connsiteX3" fmla="*/ 442913 w 2786063"/>
                <a:gd name="connsiteY3" fmla="*/ 246290 h 1646465"/>
                <a:gd name="connsiteX4" fmla="*/ 400050 w 2786063"/>
                <a:gd name="connsiteY4" fmla="*/ 260578 h 1646465"/>
                <a:gd name="connsiteX5" fmla="*/ 285750 w 2786063"/>
                <a:gd name="connsiteY5" fmla="*/ 360590 h 1646465"/>
                <a:gd name="connsiteX6" fmla="*/ 257175 w 2786063"/>
                <a:gd name="connsiteY6" fmla="*/ 417740 h 1646465"/>
                <a:gd name="connsiteX7" fmla="*/ 171450 w 2786063"/>
                <a:gd name="connsiteY7" fmla="*/ 517753 h 1646465"/>
                <a:gd name="connsiteX8" fmla="*/ 128588 w 2786063"/>
                <a:gd name="connsiteY8" fmla="*/ 603478 h 1646465"/>
                <a:gd name="connsiteX9" fmla="*/ 100013 w 2786063"/>
                <a:gd name="connsiteY9" fmla="*/ 703490 h 1646465"/>
                <a:gd name="connsiteX10" fmla="*/ 85725 w 2786063"/>
                <a:gd name="connsiteY10" fmla="*/ 746353 h 1646465"/>
                <a:gd name="connsiteX11" fmla="*/ 57150 w 2786063"/>
                <a:gd name="connsiteY11" fmla="*/ 789215 h 1646465"/>
                <a:gd name="connsiteX12" fmla="*/ 28575 w 2786063"/>
                <a:gd name="connsiteY12" fmla="*/ 903515 h 1646465"/>
                <a:gd name="connsiteX13" fmla="*/ 14288 w 2786063"/>
                <a:gd name="connsiteY13" fmla="*/ 946378 h 1646465"/>
                <a:gd name="connsiteX14" fmla="*/ 0 w 2786063"/>
                <a:gd name="connsiteY14" fmla="*/ 1003528 h 1646465"/>
                <a:gd name="connsiteX15" fmla="*/ 14288 w 2786063"/>
                <a:gd name="connsiteY15" fmla="*/ 1089253 h 1646465"/>
                <a:gd name="connsiteX16" fmla="*/ 42863 w 2786063"/>
                <a:gd name="connsiteY16" fmla="*/ 1203553 h 1646465"/>
                <a:gd name="connsiteX17" fmla="*/ 71438 w 2786063"/>
                <a:gd name="connsiteY17" fmla="*/ 1303565 h 1646465"/>
                <a:gd name="connsiteX18" fmla="*/ 128588 w 2786063"/>
                <a:gd name="connsiteY18" fmla="*/ 1389290 h 1646465"/>
                <a:gd name="connsiteX19" fmla="*/ 171450 w 2786063"/>
                <a:gd name="connsiteY19" fmla="*/ 1417865 h 1646465"/>
                <a:gd name="connsiteX20" fmla="*/ 257175 w 2786063"/>
                <a:gd name="connsiteY20" fmla="*/ 1503590 h 1646465"/>
                <a:gd name="connsiteX21" fmla="*/ 314325 w 2786063"/>
                <a:gd name="connsiteY21" fmla="*/ 1517878 h 1646465"/>
                <a:gd name="connsiteX22" fmla="*/ 357188 w 2786063"/>
                <a:gd name="connsiteY22" fmla="*/ 1532165 h 1646465"/>
                <a:gd name="connsiteX23" fmla="*/ 457200 w 2786063"/>
                <a:gd name="connsiteY23" fmla="*/ 1546453 h 1646465"/>
                <a:gd name="connsiteX24" fmla="*/ 557213 w 2786063"/>
                <a:gd name="connsiteY24" fmla="*/ 1589315 h 1646465"/>
                <a:gd name="connsiteX25" fmla="*/ 685800 w 2786063"/>
                <a:gd name="connsiteY25" fmla="*/ 1646465 h 1646465"/>
                <a:gd name="connsiteX26" fmla="*/ 1143000 w 2786063"/>
                <a:gd name="connsiteY26" fmla="*/ 1632178 h 1646465"/>
                <a:gd name="connsiteX27" fmla="*/ 1228725 w 2786063"/>
                <a:gd name="connsiteY27" fmla="*/ 1603603 h 1646465"/>
                <a:gd name="connsiteX28" fmla="*/ 1343025 w 2786063"/>
                <a:gd name="connsiteY28" fmla="*/ 1575028 h 1646465"/>
                <a:gd name="connsiteX29" fmla="*/ 1400175 w 2786063"/>
                <a:gd name="connsiteY29" fmla="*/ 1560740 h 1646465"/>
                <a:gd name="connsiteX30" fmla="*/ 1485900 w 2786063"/>
                <a:gd name="connsiteY30" fmla="*/ 1546453 h 1646465"/>
                <a:gd name="connsiteX31" fmla="*/ 1585913 w 2786063"/>
                <a:gd name="connsiteY31" fmla="*/ 1517878 h 1646465"/>
                <a:gd name="connsiteX32" fmla="*/ 1657350 w 2786063"/>
                <a:gd name="connsiteY32" fmla="*/ 1503590 h 1646465"/>
                <a:gd name="connsiteX33" fmla="*/ 1700213 w 2786063"/>
                <a:gd name="connsiteY33" fmla="*/ 1489303 h 1646465"/>
                <a:gd name="connsiteX34" fmla="*/ 1814513 w 2786063"/>
                <a:gd name="connsiteY34" fmla="*/ 1460728 h 1646465"/>
                <a:gd name="connsiteX35" fmla="*/ 1871663 w 2786063"/>
                <a:gd name="connsiteY35" fmla="*/ 1446440 h 1646465"/>
                <a:gd name="connsiteX36" fmla="*/ 2085975 w 2786063"/>
                <a:gd name="connsiteY36" fmla="*/ 1417865 h 1646465"/>
                <a:gd name="connsiteX37" fmla="*/ 2400300 w 2786063"/>
                <a:gd name="connsiteY37" fmla="*/ 1417865 h 1646465"/>
                <a:gd name="connsiteX38" fmla="*/ 2457450 w 2786063"/>
                <a:gd name="connsiteY38" fmla="*/ 1375003 h 1646465"/>
                <a:gd name="connsiteX39" fmla="*/ 2557463 w 2786063"/>
                <a:gd name="connsiteY39" fmla="*/ 1289278 h 1646465"/>
                <a:gd name="connsiteX40" fmla="*/ 2586038 w 2786063"/>
                <a:gd name="connsiteY40" fmla="*/ 1246415 h 1646465"/>
                <a:gd name="connsiteX41" fmla="*/ 2628900 w 2786063"/>
                <a:gd name="connsiteY41" fmla="*/ 1203553 h 1646465"/>
                <a:gd name="connsiteX42" fmla="*/ 2686050 w 2786063"/>
                <a:gd name="connsiteY42" fmla="*/ 1117828 h 1646465"/>
                <a:gd name="connsiteX43" fmla="*/ 2786063 w 2786063"/>
                <a:gd name="connsiteY43" fmla="*/ 1017815 h 1646465"/>
                <a:gd name="connsiteX44" fmla="*/ 2771775 w 2786063"/>
                <a:gd name="connsiteY44" fmla="*/ 917803 h 1646465"/>
                <a:gd name="connsiteX45" fmla="*/ 2728913 w 2786063"/>
                <a:gd name="connsiteY45" fmla="*/ 889228 h 1646465"/>
                <a:gd name="connsiteX46" fmla="*/ 2643188 w 2786063"/>
                <a:gd name="connsiteY46" fmla="*/ 817790 h 1646465"/>
                <a:gd name="connsiteX47" fmla="*/ 2586038 w 2786063"/>
                <a:gd name="connsiteY47" fmla="*/ 803503 h 1646465"/>
                <a:gd name="connsiteX48" fmla="*/ 2528888 w 2786063"/>
                <a:gd name="connsiteY48" fmla="*/ 760640 h 1646465"/>
                <a:gd name="connsiteX49" fmla="*/ 2457450 w 2786063"/>
                <a:gd name="connsiteY49" fmla="*/ 732065 h 1646465"/>
                <a:gd name="connsiteX50" fmla="*/ 2343150 w 2786063"/>
                <a:gd name="connsiteY50" fmla="*/ 674915 h 1646465"/>
                <a:gd name="connsiteX51" fmla="*/ 2228850 w 2786063"/>
                <a:gd name="connsiteY51" fmla="*/ 617765 h 1646465"/>
                <a:gd name="connsiteX52" fmla="*/ 2185988 w 2786063"/>
                <a:gd name="connsiteY52" fmla="*/ 560615 h 1646465"/>
                <a:gd name="connsiteX53" fmla="*/ 2085975 w 2786063"/>
                <a:gd name="connsiteY53" fmla="*/ 503465 h 1646465"/>
                <a:gd name="connsiteX54" fmla="*/ 2057400 w 2786063"/>
                <a:gd name="connsiteY54" fmla="*/ 460603 h 1646465"/>
                <a:gd name="connsiteX55" fmla="*/ 1957388 w 2786063"/>
                <a:gd name="connsiteY55" fmla="*/ 389165 h 1646465"/>
                <a:gd name="connsiteX56" fmla="*/ 1900238 w 2786063"/>
                <a:gd name="connsiteY56" fmla="*/ 303440 h 1646465"/>
                <a:gd name="connsiteX57" fmla="*/ 1857375 w 2786063"/>
                <a:gd name="connsiteY57" fmla="*/ 260578 h 1646465"/>
                <a:gd name="connsiteX58" fmla="*/ 1800225 w 2786063"/>
                <a:gd name="connsiteY58" fmla="*/ 174853 h 1646465"/>
                <a:gd name="connsiteX59" fmla="*/ 1714500 w 2786063"/>
                <a:gd name="connsiteY59" fmla="*/ 117703 h 1646465"/>
                <a:gd name="connsiteX60" fmla="*/ 1571625 w 2786063"/>
                <a:gd name="connsiteY60" fmla="*/ 74840 h 1646465"/>
                <a:gd name="connsiteX61" fmla="*/ 1485900 w 2786063"/>
                <a:gd name="connsiteY61" fmla="*/ 46265 h 1646465"/>
                <a:gd name="connsiteX62" fmla="*/ 1443038 w 2786063"/>
                <a:gd name="connsiteY62" fmla="*/ 31978 h 1646465"/>
                <a:gd name="connsiteX63" fmla="*/ 1185863 w 2786063"/>
                <a:gd name="connsiteY63" fmla="*/ 17690 h 1646465"/>
                <a:gd name="connsiteX64" fmla="*/ 857250 w 2786063"/>
                <a:gd name="connsiteY64" fmla="*/ 17690 h 1646465"/>
                <a:gd name="connsiteX65" fmla="*/ 771525 w 2786063"/>
                <a:gd name="connsiteY65" fmla="*/ 60553 h 16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786063" h="1646465">
                  <a:moveTo>
                    <a:pt x="771525" y="60553"/>
                  </a:moveTo>
                  <a:cubicBezTo>
                    <a:pt x="728662" y="79603"/>
                    <a:pt x="698550" y="107372"/>
                    <a:pt x="600075" y="131990"/>
                  </a:cubicBezTo>
                  <a:cubicBezTo>
                    <a:pt x="413356" y="272031"/>
                    <a:pt x="646265" y="98998"/>
                    <a:pt x="500063" y="203428"/>
                  </a:cubicBezTo>
                  <a:cubicBezTo>
                    <a:pt x="480686" y="217269"/>
                    <a:pt x="463588" y="234476"/>
                    <a:pt x="442913" y="246290"/>
                  </a:cubicBezTo>
                  <a:cubicBezTo>
                    <a:pt x="429837" y="253762"/>
                    <a:pt x="414338" y="255815"/>
                    <a:pt x="400050" y="260578"/>
                  </a:cubicBezTo>
                  <a:cubicBezTo>
                    <a:pt x="377661" y="278489"/>
                    <a:pt x="307223" y="330528"/>
                    <a:pt x="285750" y="360590"/>
                  </a:cubicBezTo>
                  <a:cubicBezTo>
                    <a:pt x="273370" y="377921"/>
                    <a:pt x="268463" y="399679"/>
                    <a:pt x="257175" y="417740"/>
                  </a:cubicBezTo>
                  <a:cubicBezTo>
                    <a:pt x="226627" y="466618"/>
                    <a:pt x="210415" y="478788"/>
                    <a:pt x="171450" y="517753"/>
                  </a:cubicBezTo>
                  <a:cubicBezTo>
                    <a:pt x="135542" y="625480"/>
                    <a:pt x="183978" y="492699"/>
                    <a:pt x="128588" y="603478"/>
                  </a:cubicBezTo>
                  <a:cubicBezTo>
                    <a:pt x="117166" y="626321"/>
                    <a:pt x="106119" y="682119"/>
                    <a:pt x="100013" y="703490"/>
                  </a:cubicBezTo>
                  <a:cubicBezTo>
                    <a:pt x="95876" y="717971"/>
                    <a:pt x="92460" y="732882"/>
                    <a:pt x="85725" y="746353"/>
                  </a:cubicBezTo>
                  <a:cubicBezTo>
                    <a:pt x="78046" y="761711"/>
                    <a:pt x="66675" y="774928"/>
                    <a:pt x="57150" y="789215"/>
                  </a:cubicBezTo>
                  <a:cubicBezTo>
                    <a:pt x="24492" y="887194"/>
                    <a:pt x="63057" y="765586"/>
                    <a:pt x="28575" y="903515"/>
                  </a:cubicBezTo>
                  <a:cubicBezTo>
                    <a:pt x="24922" y="918126"/>
                    <a:pt x="18425" y="931897"/>
                    <a:pt x="14288" y="946378"/>
                  </a:cubicBezTo>
                  <a:cubicBezTo>
                    <a:pt x="8894" y="965259"/>
                    <a:pt x="4763" y="984478"/>
                    <a:pt x="0" y="1003528"/>
                  </a:cubicBezTo>
                  <a:cubicBezTo>
                    <a:pt x="4763" y="1032103"/>
                    <a:pt x="8218" y="1060927"/>
                    <a:pt x="14288" y="1089253"/>
                  </a:cubicBezTo>
                  <a:cubicBezTo>
                    <a:pt x="22517" y="1127654"/>
                    <a:pt x="33338" y="1165453"/>
                    <a:pt x="42863" y="1203553"/>
                  </a:cubicBezTo>
                  <a:cubicBezTo>
                    <a:pt x="46227" y="1217011"/>
                    <a:pt x="62119" y="1286791"/>
                    <a:pt x="71438" y="1303565"/>
                  </a:cubicBezTo>
                  <a:cubicBezTo>
                    <a:pt x="88117" y="1333586"/>
                    <a:pt x="100013" y="1370240"/>
                    <a:pt x="128588" y="1389290"/>
                  </a:cubicBezTo>
                  <a:cubicBezTo>
                    <a:pt x="142875" y="1398815"/>
                    <a:pt x="158616" y="1406457"/>
                    <a:pt x="171450" y="1417865"/>
                  </a:cubicBezTo>
                  <a:cubicBezTo>
                    <a:pt x="201654" y="1444713"/>
                    <a:pt x="217971" y="1493789"/>
                    <a:pt x="257175" y="1503590"/>
                  </a:cubicBezTo>
                  <a:cubicBezTo>
                    <a:pt x="276225" y="1508353"/>
                    <a:pt x="295444" y="1512484"/>
                    <a:pt x="314325" y="1517878"/>
                  </a:cubicBezTo>
                  <a:cubicBezTo>
                    <a:pt x="328806" y="1522015"/>
                    <a:pt x="342420" y="1529211"/>
                    <a:pt x="357188" y="1532165"/>
                  </a:cubicBezTo>
                  <a:cubicBezTo>
                    <a:pt x="390210" y="1538769"/>
                    <a:pt x="423863" y="1541690"/>
                    <a:pt x="457200" y="1546453"/>
                  </a:cubicBezTo>
                  <a:cubicBezTo>
                    <a:pt x="545232" y="1575796"/>
                    <a:pt x="451289" y="1542237"/>
                    <a:pt x="557213" y="1589315"/>
                  </a:cubicBezTo>
                  <a:cubicBezTo>
                    <a:pt x="721395" y="1662285"/>
                    <a:pt x="545112" y="1576121"/>
                    <a:pt x="685800" y="1646465"/>
                  </a:cubicBezTo>
                  <a:cubicBezTo>
                    <a:pt x="838200" y="1641703"/>
                    <a:pt x="990999" y="1644178"/>
                    <a:pt x="1143000" y="1632178"/>
                  </a:cubicBezTo>
                  <a:cubicBezTo>
                    <a:pt x="1173027" y="1629807"/>
                    <a:pt x="1199763" y="1611878"/>
                    <a:pt x="1228725" y="1603603"/>
                  </a:cubicBezTo>
                  <a:cubicBezTo>
                    <a:pt x="1266487" y="1592814"/>
                    <a:pt x="1304925" y="1584553"/>
                    <a:pt x="1343025" y="1575028"/>
                  </a:cubicBezTo>
                  <a:cubicBezTo>
                    <a:pt x="1362075" y="1570265"/>
                    <a:pt x="1380806" y="1563968"/>
                    <a:pt x="1400175" y="1560740"/>
                  </a:cubicBezTo>
                  <a:cubicBezTo>
                    <a:pt x="1428750" y="1555978"/>
                    <a:pt x="1457493" y="1552134"/>
                    <a:pt x="1485900" y="1546453"/>
                  </a:cubicBezTo>
                  <a:cubicBezTo>
                    <a:pt x="1619488" y="1519735"/>
                    <a:pt x="1477002" y="1545106"/>
                    <a:pt x="1585913" y="1517878"/>
                  </a:cubicBezTo>
                  <a:cubicBezTo>
                    <a:pt x="1609472" y="1511988"/>
                    <a:pt x="1633791" y="1509480"/>
                    <a:pt x="1657350" y="1503590"/>
                  </a:cubicBezTo>
                  <a:cubicBezTo>
                    <a:pt x="1671961" y="1499937"/>
                    <a:pt x="1685683" y="1493266"/>
                    <a:pt x="1700213" y="1489303"/>
                  </a:cubicBezTo>
                  <a:cubicBezTo>
                    <a:pt x="1738102" y="1478970"/>
                    <a:pt x="1776413" y="1470253"/>
                    <a:pt x="1814513" y="1460728"/>
                  </a:cubicBezTo>
                  <a:cubicBezTo>
                    <a:pt x="1833563" y="1455965"/>
                    <a:pt x="1852178" y="1448876"/>
                    <a:pt x="1871663" y="1446440"/>
                  </a:cubicBezTo>
                  <a:cubicBezTo>
                    <a:pt x="2019379" y="1427976"/>
                    <a:pt x="1947952" y="1437583"/>
                    <a:pt x="2085975" y="1417865"/>
                  </a:cubicBezTo>
                  <a:cubicBezTo>
                    <a:pt x="2162450" y="1423328"/>
                    <a:pt x="2312639" y="1447085"/>
                    <a:pt x="2400300" y="1417865"/>
                  </a:cubicBezTo>
                  <a:cubicBezTo>
                    <a:pt x="2422890" y="1410335"/>
                    <a:pt x="2438073" y="1388844"/>
                    <a:pt x="2457450" y="1375003"/>
                  </a:cubicBezTo>
                  <a:cubicBezTo>
                    <a:pt x="2513329" y="1335090"/>
                    <a:pt x="2502919" y="1352913"/>
                    <a:pt x="2557463" y="1289278"/>
                  </a:cubicBezTo>
                  <a:cubicBezTo>
                    <a:pt x="2568638" y="1276240"/>
                    <a:pt x="2575045" y="1259607"/>
                    <a:pt x="2586038" y="1246415"/>
                  </a:cubicBezTo>
                  <a:cubicBezTo>
                    <a:pt x="2598973" y="1230893"/>
                    <a:pt x="2616495" y="1219502"/>
                    <a:pt x="2628900" y="1203553"/>
                  </a:cubicBezTo>
                  <a:cubicBezTo>
                    <a:pt x="2649984" y="1176444"/>
                    <a:pt x="2663234" y="1143496"/>
                    <a:pt x="2686050" y="1117828"/>
                  </a:cubicBezTo>
                  <a:cubicBezTo>
                    <a:pt x="2899422" y="877784"/>
                    <a:pt x="2591741" y="1276908"/>
                    <a:pt x="2786063" y="1017815"/>
                  </a:cubicBezTo>
                  <a:cubicBezTo>
                    <a:pt x="2781300" y="984478"/>
                    <a:pt x="2785452" y="948576"/>
                    <a:pt x="2771775" y="917803"/>
                  </a:cubicBezTo>
                  <a:cubicBezTo>
                    <a:pt x="2764801" y="902112"/>
                    <a:pt x="2742104" y="900221"/>
                    <a:pt x="2728913" y="889228"/>
                  </a:cubicBezTo>
                  <a:cubicBezTo>
                    <a:pt x="2692567" y="858939"/>
                    <a:pt x="2687005" y="836569"/>
                    <a:pt x="2643188" y="817790"/>
                  </a:cubicBezTo>
                  <a:cubicBezTo>
                    <a:pt x="2625139" y="810055"/>
                    <a:pt x="2605088" y="808265"/>
                    <a:pt x="2586038" y="803503"/>
                  </a:cubicBezTo>
                  <a:cubicBezTo>
                    <a:pt x="2566988" y="789215"/>
                    <a:pt x="2549704" y="772204"/>
                    <a:pt x="2528888" y="760640"/>
                  </a:cubicBezTo>
                  <a:cubicBezTo>
                    <a:pt x="2506469" y="748185"/>
                    <a:pt x="2480736" y="742813"/>
                    <a:pt x="2457450" y="732065"/>
                  </a:cubicBezTo>
                  <a:cubicBezTo>
                    <a:pt x="2418774" y="714214"/>
                    <a:pt x="2383561" y="688385"/>
                    <a:pt x="2343150" y="674915"/>
                  </a:cubicBezTo>
                  <a:cubicBezTo>
                    <a:pt x="2273943" y="651846"/>
                    <a:pt x="2313202" y="668376"/>
                    <a:pt x="2228850" y="617765"/>
                  </a:cubicBezTo>
                  <a:cubicBezTo>
                    <a:pt x="2214563" y="598715"/>
                    <a:pt x="2202826" y="577453"/>
                    <a:pt x="2185988" y="560615"/>
                  </a:cubicBezTo>
                  <a:cubicBezTo>
                    <a:pt x="2165794" y="540421"/>
                    <a:pt x="2108386" y="514670"/>
                    <a:pt x="2085975" y="503465"/>
                  </a:cubicBezTo>
                  <a:cubicBezTo>
                    <a:pt x="2076450" y="489178"/>
                    <a:pt x="2069542" y="472745"/>
                    <a:pt x="2057400" y="460603"/>
                  </a:cubicBezTo>
                  <a:cubicBezTo>
                    <a:pt x="1980944" y="384147"/>
                    <a:pt x="2047386" y="490413"/>
                    <a:pt x="1957388" y="389165"/>
                  </a:cubicBezTo>
                  <a:cubicBezTo>
                    <a:pt x="1934572" y="363497"/>
                    <a:pt x="1924522" y="327724"/>
                    <a:pt x="1900238" y="303440"/>
                  </a:cubicBezTo>
                  <a:cubicBezTo>
                    <a:pt x="1885950" y="289153"/>
                    <a:pt x="1869780" y="276527"/>
                    <a:pt x="1857375" y="260578"/>
                  </a:cubicBezTo>
                  <a:cubicBezTo>
                    <a:pt x="1836290" y="233469"/>
                    <a:pt x="1828800" y="193903"/>
                    <a:pt x="1800225" y="174853"/>
                  </a:cubicBezTo>
                  <a:cubicBezTo>
                    <a:pt x="1771650" y="155803"/>
                    <a:pt x="1747080" y="128564"/>
                    <a:pt x="1714500" y="117703"/>
                  </a:cubicBezTo>
                  <a:cubicBezTo>
                    <a:pt x="1596144" y="78249"/>
                    <a:pt x="1784196" y="140246"/>
                    <a:pt x="1571625" y="74840"/>
                  </a:cubicBezTo>
                  <a:cubicBezTo>
                    <a:pt x="1542836" y="65982"/>
                    <a:pt x="1514475" y="55790"/>
                    <a:pt x="1485900" y="46265"/>
                  </a:cubicBezTo>
                  <a:cubicBezTo>
                    <a:pt x="1471613" y="41503"/>
                    <a:pt x="1458075" y="32813"/>
                    <a:pt x="1443038" y="31978"/>
                  </a:cubicBezTo>
                  <a:lnTo>
                    <a:pt x="1185863" y="17690"/>
                  </a:lnTo>
                  <a:cubicBezTo>
                    <a:pt x="1040865" y="-3023"/>
                    <a:pt x="1050094" y="-8607"/>
                    <a:pt x="857250" y="17690"/>
                  </a:cubicBezTo>
                  <a:cubicBezTo>
                    <a:pt x="827406" y="21760"/>
                    <a:pt x="814388" y="41503"/>
                    <a:pt x="771525" y="60553"/>
                  </a:cubicBezTo>
                  <a:close/>
                </a:path>
              </a:pathLst>
            </a:custGeom>
            <a:solidFill>
              <a:schemeClr val="bg1"/>
            </a:solidFill>
            <a:ln w="825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00085" y="5550690"/>
              <a:ext cx="246935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 smtClean="0">
                  <a:latin typeface="Century Gothic" charset="0"/>
                  <a:ea typeface="Century Gothic" charset="0"/>
                  <a:cs typeface="Century Gothic" charset="0"/>
                </a:rPr>
                <a:t>[ SIE ]</a:t>
              </a:r>
              <a:endParaRPr lang="en-US" sz="6000" b="1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4491" y="2122746"/>
              <a:ext cx="3536153" cy="1503298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19000"/>
              </a:schemeClr>
            </a:solidFill>
            <a:ln w="1143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88144" y="206799"/>
              <a:ext cx="309324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 smtClean="0">
                  <a:latin typeface="Century Gothic" charset="0"/>
                  <a:ea typeface="Century Gothic" charset="0"/>
                  <a:cs typeface="Century Gothic" charset="0"/>
                </a:rPr>
                <a:t>Sea Ice Extent</a:t>
              </a:r>
              <a:endParaRPr lang="en-US" sz="4000" b="1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05083" y="2214383"/>
              <a:ext cx="345936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Century Gothic" charset="0"/>
                  <a:ea typeface="Century Gothic" charset="0"/>
                  <a:cs typeface="Century Gothic" charset="0"/>
                </a:rPr>
                <a:t>Area of seawater covered by any amount of ice</a:t>
              </a:r>
              <a:endParaRPr lang="en-US" sz="2400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61" name="Right Brace 60"/>
            <p:cNvSpPr/>
            <p:nvPr/>
          </p:nvSpPr>
          <p:spPr>
            <a:xfrm rot="5400000">
              <a:off x="1776199" y="688875"/>
              <a:ext cx="317126" cy="2078831"/>
            </a:xfrm>
            <a:prstGeom prst="rightBrace">
              <a:avLst>
                <a:gd name="adj1" fmla="val 27381"/>
                <a:gd name="adj2" fmla="val 49313"/>
              </a:avLst>
            </a:prstGeom>
            <a:ln w="635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44573" y="3961575"/>
            <a:ext cx="2883393" cy="1600990"/>
            <a:chOff x="744573" y="3961575"/>
            <a:chExt cx="2883393" cy="1600990"/>
          </a:xfrm>
        </p:grpSpPr>
        <p:cxnSp>
          <p:nvCxnSpPr>
            <p:cNvPr id="6" name="Straight Connector 5"/>
            <p:cNvCxnSpPr/>
            <p:nvPr/>
          </p:nvCxnSpPr>
          <p:spPr>
            <a:xfrm flipH="1">
              <a:off x="1934762" y="3961575"/>
              <a:ext cx="8337" cy="1600990"/>
            </a:xfrm>
            <a:prstGeom prst="line">
              <a:avLst/>
            </a:prstGeom>
            <a:ln w="38100">
              <a:solidFill>
                <a:schemeClr val="tx1">
                  <a:alpha val="7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744573" y="4879178"/>
              <a:ext cx="2883393" cy="0"/>
            </a:xfrm>
            <a:prstGeom prst="line">
              <a:avLst/>
            </a:prstGeom>
            <a:ln w="38100">
              <a:solidFill>
                <a:schemeClr val="tx1">
                  <a:alpha val="7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175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081015" y="196827"/>
            <a:ext cx="8031661" cy="6369526"/>
            <a:chOff x="4081015" y="196827"/>
            <a:chExt cx="8031661" cy="6369526"/>
          </a:xfrm>
        </p:grpSpPr>
        <p:grpSp>
          <p:nvGrpSpPr>
            <p:cNvPr id="44" name="Group 43"/>
            <p:cNvGrpSpPr/>
            <p:nvPr/>
          </p:nvGrpSpPr>
          <p:grpSpPr>
            <a:xfrm>
              <a:off x="9093996" y="4221956"/>
              <a:ext cx="2457450" cy="941494"/>
              <a:chOff x="9122572" y="4972053"/>
              <a:chExt cx="2457450" cy="941494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358316" y="5272090"/>
                <a:ext cx="1985962" cy="60007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Straight Connector 39"/>
              <p:cNvCxnSpPr/>
              <p:nvPr/>
            </p:nvCxnSpPr>
            <p:spPr>
              <a:xfrm>
                <a:off x="9122572" y="5913547"/>
                <a:ext cx="2457450" cy="0"/>
              </a:xfrm>
              <a:prstGeom prst="line">
                <a:avLst/>
              </a:prstGeom>
              <a:ln w="825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Rectangle 41"/>
              <p:cNvSpPr/>
              <p:nvPr/>
            </p:nvSpPr>
            <p:spPr>
              <a:xfrm>
                <a:off x="9358316" y="4972053"/>
                <a:ext cx="1985962" cy="30003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9093996" y="5550690"/>
              <a:ext cx="246935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 smtClean="0">
                  <a:latin typeface="Century Gothic" charset="0"/>
                  <a:ea typeface="Century Gothic" charset="0"/>
                  <a:cs typeface="Century Gothic" charset="0"/>
                </a:rPr>
                <a:t>[ SIT ]</a:t>
              </a:r>
              <a:endParaRPr lang="en-US" sz="6000" b="1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8477769" y="2122746"/>
              <a:ext cx="3634907" cy="1503298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19000"/>
              </a:schemeClr>
            </a:solidFill>
            <a:ln w="1143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607029" y="196827"/>
              <a:ext cx="343138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 smtClean="0">
                  <a:latin typeface="Century Gothic" charset="0"/>
                  <a:ea typeface="Century Gothic" charset="0"/>
                  <a:cs typeface="Century Gothic" charset="0"/>
                </a:rPr>
                <a:t>Sea Ice Thickness</a:t>
              </a:r>
              <a:endParaRPr lang="en-US" sz="4000" b="1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532763" y="2265977"/>
              <a:ext cx="357991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 smtClean="0">
                  <a:latin typeface="Century Gothic" charset="0"/>
                  <a:ea typeface="Century Gothic" charset="0"/>
                  <a:cs typeface="Century Gothic" charset="0"/>
                </a:rPr>
                <a:t>Depth between sea surface and ice/snow layer</a:t>
              </a:r>
              <a:endParaRPr lang="en-US" sz="2200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4081015" y="196827"/>
              <a:ext cx="3926384" cy="6369526"/>
              <a:chOff x="4081015" y="196827"/>
              <a:chExt cx="3926384" cy="6369526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5191721" y="4218552"/>
                <a:ext cx="2100262" cy="1189265"/>
                <a:chOff x="4886326" y="4440010"/>
                <a:chExt cx="2100262" cy="1189265"/>
              </a:xfrm>
            </p:grpSpPr>
            <p:sp>
              <p:nvSpPr>
                <p:cNvPr id="33" name="Freeform 32"/>
                <p:cNvSpPr/>
                <p:nvPr/>
              </p:nvSpPr>
              <p:spPr>
                <a:xfrm>
                  <a:off x="4886326" y="4440010"/>
                  <a:ext cx="2100262" cy="1189265"/>
                </a:xfrm>
                <a:custGeom>
                  <a:avLst/>
                  <a:gdLst>
                    <a:gd name="connsiteX0" fmla="*/ 771525 w 2786063"/>
                    <a:gd name="connsiteY0" fmla="*/ 60553 h 1646465"/>
                    <a:gd name="connsiteX1" fmla="*/ 600075 w 2786063"/>
                    <a:gd name="connsiteY1" fmla="*/ 131990 h 1646465"/>
                    <a:gd name="connsiteX2" fmla="*/ 500063 w 2786063"/>
                    <a:gd name="connsiteY2" fmla="*/ 203428 h 1646465"/>
                    <a:gd name="connsiteX3" fmla="*/ 442913 w 2786063"/>
                    <a:gd name="connsiteY3" fmla="*/ 246290 h 1646465"/>
                    <a:gd name="connsiteX4" fmla="*/ 400050 w 2786063"/>
                    <a:gd name="connsiteY4" fmla="*/ 260578 h 1646465"/>
                    <a:gd name="connsiteX5" fmla="*/ 285750 w 2786063"/>
                    <a:gd name="connsiteY5" fmla="*/ 360590 h 1646465"/>
                    <a:gd name="connsiteX6" fmla="*/ 257175 w 2786063"/>
                    <a:gd name="connsiteY6" fmla="*/ 417740 h 1646465"/>
                    <a:gd name="connsiteX7" fmla="*/ 171450 w 2786063"/>
                    <a:gd name="connsiteY7" fmla="*/ 517753 h 1646465"/>
                    <a:gd name="connsiteX8" fmla="*/ 128588 w 2786063"/>
                    <a:gd name="connsiteY8" fmla="*/ 603478 h 1646465"/>
                    <a:gd name="connsiteX9" fmla="*/ 100013 w 2786063"/>
                    <a:gd name="connsiteY9" fmla="*/ 703490 h 1646465"/>
                    <a:gd name="connsiteX10" fmla="*/ 85725 w 2786063"/>
                    <a:gd name="connsiteY10" fmla="*/ 746353 h 1646465"/>
                    <a:gd name="connsiteX11" fmla="*/ 57150 w 2786063"/>
                    <a:gd name="connsiteY11" fmla="*/ 789215 h 1646465"/>
                    <a:gd name="connsiteX12" fmla="*/ 28575 w 2786063"/>
                    <a:gd name="connsiteY12" fmla="*/ 903515 h 1646465"/>
                    <a:gd name="connsiteX13" fmla="*/ 14288 w 2786063"/>
                    <a:gd name="connsiteY13" fmla="*/ 946378 h 1646465"/>
                    <a:gd name="connsiteX14" fmla="*/ 0 w 2786063"/>
                    <a:gd name="connsiteY14" fmla="*/ 1003528 h 1646465"/>
                    <a:gd name="connsiteX15" fmla="*/ 14288 w 2786063"/>
                    <a:gd name="connsiteY15" fmla="*/ 1089253 h 1646465"/>
                    <a:gd name="connsiteX16" fmla="*/ 42863 w 2786063"/>
                    <a:gd name="connsiteY16" fmla="*/ 1203553 h 1646465"/>
                    <a:gd name="connsiteX17" fmla="*/ 71438 w 2786063"/>
                    <a:gd name="connsiteY17" fmla="*/ 1303565 h 1646465"/>
                    <a:gd name="connsiteX18" fmla="*/ 128588 w 2786063"/>
                    <a:gd name="connsiteY18" fmla="*/ 1389290 h 1646465"/>
                    <a:gd name="connsiteX19" fmla="*/ 171450 w 2786063"/>
                    <a:gd name="connsiteY19" fmla="*/ 1417865 h 1646465"/>
                    <a:gd name="connsiteX20" fmla="*/ 257175 w 2786063"/>
                    <a:gd name="connsiteY20" fmla="*/ 1503590 h 1646465"/>
                    <a:gd name="connsiteX21" fmla="*/ 314325 w 2786063"/>
                    <a:gd name="connsiteY21" fmla="*/ 1517878 h 1646465"/>
                    <a:gd name="connsiteX22" fmla="*/ 357188 w 2786063"/>
                    <a:gd name="connsiteY22" fmla="*/ 1532165 h 1646465"/>
                    <a:gd name="connsiteX23" fmla="*/ 457200 w 2786063"/>
                    <a:gd name="connsiteY23" fmla="*/ 1546453 h 1646465"/>
                    <a:gd name="connsiteX24" fmla="*/ 557213 w 2786063"/>
                    <a:gd name="connsiteY24" fmla="*/ 1589315 h 1646465"/>
                    <a:gd name="connsiteX25" fmla="*/ 685800 w 2786063"/>
                    <a:gd name="connsiteY25" fmla="*/ 1646465 h 1646465"/>
                    <a:gd name="connsiteX26" fmla="*/ 1143000 w 2786063"/>
                    <a:gd name="connsiteY26" fmla="*/ 1632178 h 1646465"/>
                    <a:gd name="connsiteX27" fmla="*/ 1228725 w 2786063"/>
                    <a:gd name="connsiteY27" fmla="*/ 1603603 h 1646465"/>
                    <a:gd name="connsiteX28" fmla="*/ 1343025 w 2786063"/>
                    <a:gd name="connsiteY28" fmla="*/ 1575028 h 1646465"/>
                    <a:gd name="connsiteX29" fmla="*/ 1400175 w 2786063"/>
                    <a:gd name="connsiteY29" fmla="*/ 1560740 h 1646465"/>
                    <a:gd name="connsiteX30" fmla="*/ 1485900 w 2786063"/>
                    <a:gd name="connsiteY30" fmla="*/ 1546453 h 1646465"/>
                    <a:gd name="connsiteX31" fmla="*/ 1585913 w 2786063"/>
                    <a:gd name="connsiteY31" fmla="*/ 1517878 h 1646465"/>
                    <a:gd name="connsiteX32" fmla="*/ 1657350 w 2786063"/>
                    <a:gd name="connsiteY32" fmla="*/ 1503590 h 1646465"/>
                    <a:gd name="connsiteX33" fmla="*/ 1700213 w 2786063"/>
                    <a:gd name="connsiteY33" fmla="*/ 1489303 h 1646465"/>
                    <a:gd name="connsiteX34" fmla="*/ 1814513 w 2786063"/>
                    <a:gd name="connsiteY34" fmla="*/ 1460728 h 1646465"/>
                    <a:gd name="connsiteX35" fmla="*/ 1871663 w 2786063"/>
                    <a:gd name="connsiteY35" fmla="*/ 1446440 h 1646465"/>
                    <a:gd name="connsiteX36" fmla="*/ 2085975 w 2786063"/>
                    <a:gd name="connsiteY36" fmla="*/ 1417865 h 1646465"/>
                    <a:gd name="connsiteX37" fmla="*/ 2400300 w 2786063"/>
                    <a:gd name="connsiteY37" fmla="*/ 1417865 h 1646465"/>
                    <a:gd name="connsiteX38" fmla="*/ 2457450 w 2786063"/>
                    <a:gd name="connsiteY38" fmla="*/ 1375003 h 1646465"/>
                    <a:gd name="connsiteX39" fmla="*/ 2557463 w 2786063"/>
                    <a:gd name="connsiteY39" fmla="*/ 1289278 h 1646465"/>
                    <a:gd name="connsiteX40" fmla="*/ 2586038 w 2786063"/>
                    <a:gd name="connsiteY40" fmla="*/ 1246415 h 1646465"/>
                    <a:gd name="connsiteX41" fmla="*/ 2628900 w 2786063"/>
                    <a:gd name="connsiteY41" fmla="*/ 1203553 h 1646465"/>
                    <a:gd name="connsiteX42" fmla="*/ 2686050 w 2786063"/>
                    <a:gd name="connsiteY42" fmla="*/ 1117828 h 1646465"/>
                    <a:gd name="connsiteX43" fmla="*/ 2786063 w 2786063"/>
                    <a:gd name="connsiteY43" fmla="*/ 1017815 h 1646465"/>
                    <a:gd name="connsiteX44" fmla="*/ 2771775 w 2786063"/>
                    <a:gd name="connsiteY44" fmla="*/ 917803 h 1646465"/>
                    <a:gd name="connsiteX45" fmla="*/ 2728913 w 2786063"/>
                    <a:gd name="connsiteY45" fmla="*/ 889228 h 1646465"/>
                    <a:gd name="connsiteX46" fmla="*/ 2643188 w 2786063"/>
                    <a:gd name="connsiteY46" fmla="*/ 817790 h 1646465"/>
                    <a:gd name="connsiteX47" fmla="*/ 2586038 w 2786063"/>
                    <a:gd name="connsiteY47" fmla="*/ 803503 h 1646465"/>
                    <a:gd name="connsiteX48" fmla="*/ 2528888 w 2786063"/>
                    <a:gd name="connsiteY48" fmla="*/ 760640 h 1646465"/>
                    <a:gd name="connsiteX49" fmla="*/ 2457450 w 2786063"/>
                    <a:gd name="connsiteY49" fmla="*/ 732065 h 1646465"/>
                    <a:gd name="connsiteX50" fmla="*/ 2343150 w 2786063"/>
                    <a:gd name="connsiteY50" fmla="*/ 674915 h 1646465"/>
                    <a:gd name="connsiteX51" fmla="*/ 2228850 w 2786063"/>
                    <a:gd name="connsiteY51" fmla="*/ 617765 h 1646465"/>
                    <a:gd name="connsiteX52" fmla="*/ 2185988 w 2786063"/>
                    <a:gd name="connsiteY52" fmla="*/ 560615 h 1646465"/>
                    <a:gd name="connsiteX53" fmla="*/ 2085975 w 2786063"/>
                    <a:gd name="connsiteY53" fmla="*/ 503465 h 1646465"/>
                    <a:gd name="connsiteX54" fmla="*/ 2057400 w 2786063"/>
                    <a:gd name="connsiteY54" fmla="*/ 460603 h 1646465"/>
                    <a:gd name="connsiteX55" fmla="*/ 1957388 w 2786063"/>
                    <a:gd name="connsiteY55" fmla="*/ 389165 h 1646465"/>
                    <a:gd name="connsiteX56" fmla="*/ 1900238 w 2786063"/>
                    <a:gd name="connsiteY56" fmla="*/ 303440 h 1646465"/>
                    <a:gd name="connsiteX57" fmla="*/ 1857375 w 2786063"/>
                    <a:gd name="connsiteY57" fmla="*/ 260578 h 1646465"/>
                    <a:gd name="connsiteX58" fmla="*/ 1800225 w 2786063"/>
                    <a:gd name="connsiteY58" fmla="*/ 174853 h 1646465"/>
                    <a:gd name="connsiteX59" fmla="*/ 1714500 w 2786063"/>
                    <a:gd name="connsiteY59" fmla="*/ 117703 h 1646465"/>
                    <a:gd name="connsiteX60" fmla="*/ 1571625 w 2786063"/>
                    <a:gd name="connsiteY60" fmla="*/ 74840 h 1646465"/>
                    <a:gd name="connsiteX61" fmla="*/ 1485900 w 2786063"/>
                    <a:gd name="connsiteY61" fmla="*/ 46265 h 1646465"/>
                    <a:gd name="connsiteX62" fmla="*/ 1443038 w 2786063"/>
                    <a:gd name="connsiteY62" fmla="*/ 31978 h 1646465"/>
                    <a:gd name="connsiteX63" fmla="*/ 1185863 w 2786063"/>
                    <a:gd name="connsiteY63" fmla="*/ 17690 h 1646465"/>
                    <a:gd name="connsiteX64" fmla="*/ 857250 w 2786063"/>
                    <a:gd name="connsiteY64" fmla="*/ 17690 h 1646465"/>
                    <a:gd name="connsiteX65" fmla="*/ 771525 w 2786063"/>
                    <a:gd name="connsiteY65" fmla="*/ 60553 h 16464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</a:cxnLst>
                  <a:rect l="l" t="t" r="r" b="b"/>
                  <a:pathLst>
                    <a:path w="2786063" h="1646465">
                      <a:moveTo>
                        <a:pt x="771525" y="60553"/>
                      </a:moveTo>
                      <a:cubicBezTo>
                        <a:pt x="728662" y="79603"/>
                        <a:pt x="698550" y="107372"/>
                        <a:pt x="600075" y="131990"/>
                      </a:cubicBezTo>
                      <a:cubicBezTo>
                        <a:pt x="413356" y="272031"/>
                        <a:pt x="646265" y="98998"/>
                        <a:pt x="500063" y="203428"/>
                      </a:cubicBezTo>
                      <a:cubicBezTo>
                        <a:pt x="480686" y="217269"/>
                        <a:pt x="463588" y="234476"/>
                        <a:pt x="442913" y="246290"/>
                      </a:cubicBezTo>
                      <a:cubicBezTo>
                        <a:pt x="429837" y="253762"/>
                        <a:pt x="414338" y="255815"/>
                        <a:pt x="400050" y="260578"/>
                      </a:cubicBezTo>
                      <a:cubicBezTo>
                        <a:pt x="377661" y="278489"/>
                        <a:pt x="307223" y="330528"/>
                        <a:pt x="285750" y="360590"/>
                      </a:cubicBezTo>
                      <a:cubicBezTo>
                        <a:pt x="273370" y="377921"/>
                        <a:pt x="268463" y="399679"/>
                        <a:pt x="257175" y="417740"/>
                      </a:cubicBezTo>
                      <a:cubicBezTo>
                        <a:pt x="226627" y="466618"/>
                        <a:pt x="210415" y="478788"/>
                        <a:pt x="171450" y="517753"/>
                      </a:cubicBezTo>
                      <a:cubicBezTo>
                        <a:pt x="135542" y="625480"/>
                        <a:pt x="183978" y="492699"/>
                        <a:pt x="128588" y="603478"/>
                      </a:cubicBezTo>
                      <a:cubicBezTo>
                        <a:pt x="117166" y="626321"/>
                        <a:pt x="106119" y="682119"/>
                        <a:pt x="100013" y="703490"/>
                      </a:cubicBezTo>
                      <a:cubicBezTo>
                        <a:pt x="95876" y="717971"/>
                        <a:pt x="92460" y="732882"/>
                        <a:pt x="85725" y="746353"/>
                      </a:cubicBezTo>
                      <a:cubicBezTo>
                        <a:pt x="78046" y="761711"/>
                        <a:pt x="66675" y="774928"/>
                        <a:pt x="57150" y="789215"/>
                      </a:cubicBezTo>
                      <a:cubicBezTo>
                        <a:pt x="24492" y="887194"/>
                        <a:pt x="63057" y="765586"/>
                        <a:pt x="28575" y="903515"/>
                      </a:cubicBezTo>
                      <a:cubicBezTo>
                        <a:pt x="24922" y="918126"/>
                        <a:pt x="18425" y="931897"/>
                        <a:pt x="14288" y="946378"/>
                      </a:cubicBezTo>
                      <a:cubicBezTo>
                        <a:pt x="8894" y="965259"/>
                        <a:pt x="4763" y="984478"/>
                        <a:pt x="0" y="1003528"/>
                      </a:cubicBezTo>
                      <a:cubicBezTo>
                        <a:pt x="4763" y="1032103"/>
                        <a:pt x="8218" y="1060927"/>
                        <a:pt x="14288" y="1089253"/>
                      </a:cubicBezTo>
                      <a:cubicBezTo>
                        <a:pt x="22517" y="1127654"/>
                        <a:pt x="33338" y="1165453"/>
                        <a:pt x="42863" y="1203553"/>
                      </a:cubicBezTo>
                      <a:cubicBezTo>
                        <a:pt x="46227" y="1217011"/>
                        <a:pt x="62119" y="1286791"/>
                        <a:pt x="71438" y="1303565"/>
                      </a:cubicBezTo>
                      <a:cubicBezTo>
                        <a:pt x="88117" y="1333586"/>
                        <a:pt x="100013" y="1370240"/>
                        <a:pt x="128588" y="1389290"/>
                      </a:cubicBezTo>
                      <a:cubicBezTo>
                        <a:pt x="142875" y="1398815"/>
                        <a:pt x="158616" y="1406457"/>
                        <a:pt x="171450" y="1417865"/>
                      </a:cubicBezTo>
                      <a:cubicBezTo>
                        <a:pt x="201654" y="1444713"/>
                        <a:pt x="217971" y="1493789"/>
                        <a:pt x="257175" y="1503590"/>
                      </a:cubicBezTo>
                      <a:cubicBezTo>
                        <a:pt x="276225" y="1508353"/>
                        <a:pt x="295444" y="1512484"/>
                        <a:pt x="314325" y="1517878"/>
                      </a:cubicBezTo>
                      <a:cubicBezTo>
                        <a:pt x="328806" y="1522015"/>
                        <a:pt x="342420" y="1529211"/>
                        <a:pt x="357188" y="1532165"/>
                      </a:cubicBezTo>
                      <a:cubicBezTo>
                        <a:pt x="390210" y="1538769"/>
                        <a:pt x="423863" y="1541690"/>
                        <a:pt x="457200" y="1546453"/>
                      </a:cubicBezTo>
                      <a:cubicBezTo>
                        <a:pt x="545232" y="1575796"/>
                        <a:pt x="451289" y="1542237"/>
                        <a:pt x="557213" y="1589315"/>
                      </a:cubicBezTo>
                      <a:cubicBezTo>
                        <a:pt x="721395" y="1662285"/>
                        <a:pt x="545112" y="1576121"/>
                        <a:pt x="685800" y="1646465"/>
                      </a:cubicBezTo>
                      <a:cubicBezTo>
                        <a:pt x="838200" y="1641703"/>
                        <a:pt x="990999" y="1644178"/>
                        <a:pt x="1143000" y="1632178"/>
                      </a:cubicBezTo>
                      <a:cubicBezTo>
                        <a:pt x="1173027" y="1629807"/>
                        <a:pt x="1199763" y="1611878"/>
                        <a:pt x="1228725" y="1603603"/>
                      </a:cubicBezTo>
                      <a:cubicBezTo>
                        <a:pt x="1266487" y="1592814"/>
                        <a:pt x="1304925" y="1584553"/>
                        <a:pt x="1343025" y="1575028"/>
                      </a:cubicBezTo>
                      <a:cubicBezTo>
                        <a:pt x="1362075" y="1570265"/>
                        <a:pt x="1380806" y="1563968"/>
                        <a:pt x="1400175" y="1560740"/>
                      </a:cubicBezTo>
                      <a:cubicBezTo>
                        <a:pt x="1428750" y="1555978"/>
                        <a:pt x="1457493" y="1552134"/>
                        <a:pt x="1485900" y="1546453"/>
                      </a:cubicBezTo>
                      <a:cubicBezTo>
                        <a:pt x="1619488" y="1519735"/>
                        <a:pt x="1477002" y="1545106"/>
                        <a:pt x="1585913" y="1517878"/>
                      </a:cubicBezTo>
                      <a:cubicBezTo>
                        <a:pt x="1609472" y="1511988"/>
                        <a:pt x="1633791" y="1509480"/>
                        <a:pt x="1657350" y="1503590"/>
                      </a:cubicBezTo>
                      <a:cubicBezTo>
                        <a:pt x="1671961" y="1499937"/>
                        <a:pt x="1685683" y="1493266"/>
                        <a:pt x="1700213" y="1489303"/>
                      </a:cubicBezTo>
                      <a:cubicBezTo>
                        <a:pt x="1738102" y="1478970"/>
                        <a:pt x="1776413" y="1470253"/>
                        <a:pt x="1814513" y="1460728"/>
                      </a:cubicBezTo>
                      <a:cubicBezTo>
                        <a:pt x="1833563" y="1455965"/>
                        <a:pt x="1852178" y="1448876"/>
                        <a:pt x="1871663" y="1446440"/>
                      </a:cubicBezTo>
                      <a:cubicBezTo>
                        <a:pt x="2019379" y="1427976"/>
                        <a:pt x="1947952" y="1437583"/>
                        <a:pt x="2085975" y="1417865"/>
                      </a:cubicBezTo>
                      <a:cubicBezTo>
                        <a:pt x="2162450" y="1423328"/>
                        <a:pt x="2312639" y="1447085"/>
                        <a:pt x="2400300" y="1417865"/>
                      </a:cubicBezTo>
                      <a:cubicBezTo>
                        <a:pt x="2422890" y="1410335"/>
                        <a:pt x="2438073" y="1388844"/>
                        <a:pt x="2457450" y="1375003"/>
                      </a:cubicBezTo>
                      <a:cubicBezTo>
                        <a:pt x="2513329" y="1335090"/>
                        <a:pt x="2502919" y="1352913"/>
                        <a:pt x="2557463" y="1289278"/>
                      </a:cubicBezTo>
                      <a:cubicBezTo>
                        <a:pt x="2568638" y="1276240"/>
                        <a:pt x="2575045" y="1259607"/>
                        <a:pt x="2586038" y="1246415"/>
                      </a:cubicBezTo>
                      <a:cubicBezTo>
                        <a:pt x="2598973" y="1230893"/>
                        <a:pt x="2616495" y="1219502"/>
                        <a:pt x="2628900" y="1203553"/>
                      </a:cubicBezTo>
                      <a:cubicBezTo>
                        <a:pt x="2649984" y="1176444"/>
                        <a:pt x="2663234" y="1143496"/>
                        <a:pt x="2686050" y="1117828"/>
                      </a:cubicBezTo>
                      <a:cubicBezTo>
                        <a:pt x="2899422" y="877784"/>
                        <a:pt x="2591741" y="1276908"/>
                        <a:pt x="2786063" y="1017815"/>
                      </a:cubicBezTo>
                      <a:cubicBezTo>
                        <a:pt x="2781300" y="984478"/>
                        <a:pt x="2785452" y="948576"/>
                        <a:pt x="2771775" y="917803"/>
                      </a:cubicBezTo>
                      <a:cubicBezTo>
                        <a:pt x="2764801" y="902112"/>
                        <a:pt x="2742104" y="900221"/>
                        <a:pt x="2728913" y="889228"/>
                      </a:cubicBezTo>
                      <a:cubicBezTo>
                        <a:pt x="2692567" y="858939"/>
                        <a:pt x="2687005" y="836569"/>
                        <a:pt x="2643188" y="817790"/>
                      </a:cubicBezTo>
                      <a:cubicBezTo>
                        <a:pt x="2625139" y="810055"/>
                        <a:pt x="2605088" y="808265"/>
                        <a:pt x="2586038" y="803503"/>
                      </a:cubicBezTo>
                      <a:cubicBezTo>
                        <a:pt x="2566988" y="789215"/>
                        <a:pt x="2549704" y="772204"/>
                        <a:pt x="2528888" y="760640"/>
                      </a:cubicBezTo>
                      <a:cubicBezTo>
                        <a:pt x="2506469" y="748185"/>
                        <a:pt x="2480736" y="742813"/>
                        <a:pt x="2457450" y="732065"/>
                      </a:cubicBezTo>
                      <a:cubicBezTo>
                        <a:pt x="2418774" y="714214"/>
                        <a:pt x="2383561" y="688385"/>
                        <a:pt x="2343150" y="674915"/>
                      </a:cubicBezTo>
                      <a:cubicBezTo>
                        <a:pt x="2273943" y="651846"/>
                        <a:pt x="2313202" y="668376"/>
                        <a:pt x="2228850" y="617765"/>
                      </a:cubicBezTo>
                      <a:cubicBezTo>
                        <a:pt x="2214563" y="598715"/>
                        <a:pt x="2202826" y="577453"/>
                        <a:pt x="2185988" y="560615"/>
                      </a:cubicBezTo>
                      <a:cubicBezTo>
                        <a:pt x="2165794" y="540421"/>
                        <a:pt x="2108386" y="514670"/>
                        <a:pt x="2085975" y="503465"/>
                      </a:cubicBezTo>
                      <a:cubicBezTo>
                        <a:pt x="2076450" y="489178"/>
                        <a:pt x="2069542" y="472745"/>
                        <a:pt x="2057400" y="460603"/>
                      </a:cubicBezTo>
                      <a:cubicBezTo>
                        <a:pt x="1980944" y="384147"/>
                        <a:pt x="2047386" y="490413"/>
                        <a:pt x="1957388" y="389165"/>
                      </a:cubicBezTo>
                      <a:cubicBezTo>
                        <a:pt x="1934572" y="363497"/>
                        <a:pt x="1924522" y="327724"/>
                        <a:pt x="1900238" y="303440"/>
                      </a:cubicBezTo>
                      <a:cubicBezTo>
                        <a:pt x="1885950" y="289153"/>
                        <a:pt x="1869780" y="276527"/>
                        <a:pt x="1857375" y="260578"/>
                      </a:cubicBezTo>
                      <a:cubicBezTo>
                        <a:pt x="1836290" y="233469"/>
                        <a:pt x="1828800" y="193903"/>
                        <a:pt x="1800225" y="174853"/>
                      </a:cubicBezTo>
                      <a:cubicBezTo>
                        <a:pt x="1771650" y="155803"/>
                        <a:pt x="1747080" y="128564"/>
                        <a:pt x="1714500" y="117703"/>
                      </a:cubicBezTo>
                      <a:cubicBezTo>
                        <a:pt x="1596144" y="78249"/>
                        <a:pt x="1784196" y="140246"/>
                        <a:pt x="1571625" y="74840"/>
                      </a:cubicBezTo>
                      <a:cubicBezTo>
                        <a:pt x="1542836" y="65982"/>
                        <a:pt x="1514475" y="55790"/>
                        <a:pt x="1485900" y="46265"/>
                      </a:cubicBezTo>
                      <a:cubicBezTo>
                        <a:pt x="1471613" y="41503"/>
                        <a:pt x="1458075" y="32813"/>
                        <a:pt x="1443038" y="31978"/>
                      </a:cubicBezTo>
                      <a:lnTo>
                        <a:pt x="1185863" y="17690"/>
                      </a:lnTo>
                      <a:cubicBezTo>
                        <a:pt x="1040865" y="-3023"/>
                        <a:pt x="1050094" y="-8607"/>
                        <a:pt x="857250" y="17690"/>
                      </a:cubicBezTo>
                      <a:cubicBezTo>
                        <a:pt x="827406" y="21760"/>
                        <a:pt x="814388" y="41503"/>
                        <a:pt x="771525" y="60553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Freeform 33"/>
                <p:cNvSpPr/>
                <p:nvPr/>
              </p:nvSpPr>
              <p:spPr>
                <a:xfrm>
                  <a:off x="5029201" y="4557713"/>
                  <a:ext cx="1543049" cy="957262"/>
                </a:xfrm>
                <a:custGeom>
                  <a:avLst/>
                  <a:gdLst>
                    <a:gd name="connsiteX0" fmla="*/ 771525 w 2786063"/>
                    <a:gd name="connsiteY0" fmla="*/ 60553 h 1646465"/>
                    <a:gd name="connsiteX1" fmla="*/ 600075 w 2786063"/>
                    <a:gd name="connsiteY1" fmla="*/ 131990 h 1646465"/>
                    <a:gd name="connsiteX2" fmla="*/ 500063 w 2786063"/>
                    <a:gd name="connsiteY2" fmla="*/ 203428 h 1646465"/>
                    <a:gd name="connsiteX3" fmla="*/ 442913 w 2786063"/>
                    <a:gd name="connsiteY3" fmla="*/ 246290 h 1646465"/>
                    <a:gd name="connsiteX4" fmla="*/ 400050 w 2786063"/>
                    <a:gd name="connsiteY4" fmla="*/ 260578 h 1646465"/>
                    <a:gd name="connsiteX5" fmla="*/ 285750 w 2786063"/>
                    <a:gd name="connsiteY5" fmla="*/ 360590 h 1646465"/>
                    <a:gd name="connsiteX6" fmla="*/ 257175 w 2786063"/>
                    <a:gd name="connsiteY6" fmla="*/ 417740 h 1646465"/>
                    <a:gd name="connsiteX7" fmla="*/ 171450 w 2786063"/>
                    <a:gd name="connsiteY7" fmla="*/ 517753 h 1646465"/>
                    <a:gd name="connsiteX8" fmla="*/ 128588 w 2786063"/>
                    <a:gd name="connsiteY8" fmla="*/ 603478 h 1646465"/>
                    <a:gd name="connsiteX9" fmla="*/ 100013 w 2786063"/>
                    <a:gd name="connsiteY9" fmla="*/ 703490 h 1646465"/>
                    <a:gd name="connsiteX10" fmla="*/ 85725 w 2786063"/>
                    <a:gd name="connsiteY10" fmla="*/ 746353 h 1646465"/>
                    <a:gd name="connsiteX11" fmla="*/ 57150 w 2786063"/>
                    <a:gd name="connsiteY11" fmla="*/ 789215 h 1646465"/>
                    <a:gd name="connsiteX12" fmla="*/ 28575 w 2786063"/>
                    <a:gd name="connsiteY12" fmla="*/ 903515 h 1646465"/>
                    <a:gd name="connsiteX13" fmla="*/ 14288 w 2786063"/>
                    <a:gd name="connsiteY13" fmla="*/ 946378 h 1646465"/>
                    <a:gd name="connsiteX14" fmla="*/ 0 w 2786063"/>
                    <a:gd name="connsiteY14" fmla="*/ 1003528 h 1646465"/>
                    <a:gd name="connsiteX15" fmla="*/ 14288 w 2786063"/>
                    <a:gd name="connsiteY15" fmla="*/ 1089253 h 1646465"/>
                    <a:gd name="connsiteX16" fmla="*/ 42863 w 2786063"/>
                    <a:gd name="connsiteY16" fmla="*/ 1203553 h 1646465"/>
                    <a:gd name="connsiteX17" fmla="*/ 71438 w 2786063"/>
                    <a:gd name="connsiteY17" fmla="*/ 1303565 h 1646465"/>
                    <a:gd name="connsiteX18" fmla="*/ 128588 w 2786063"/>
                    <a:gd name="connsiteY18" fmla="*/ 1389290 h 1646465"/>
                    <a:gd name="connsiteX19" fmla="*/ 171450 w 2786063"/>
                    <a:gd name="connsiteY19" fmla="*/ 1417865 h 1646465"/>
                    <a:gd name="connsiteX20" fmla="*/ 257175 w 2786063"/>
                    <a:gd name="connsiteY20" fmla="*/ 1503590 h 1646465"/>
                    <a:gd name="connsiteX21" fmla="*/ 314325 w 2786063"/>
                    <a:gd name="connsiteY21" fmla="*/ 1517878 h 1646465"/>
                    <a:gd name="connsiteX22" fmla="*/ 357188 w 2786063"/>
                    <a:gd name="connsiteY22" fmla="*/ 1532165 h 1646465"/>
                    <a:gd name="connsiteX23" fmla="*/ 457200 w 2786063"/>
                    <a:gd name="connsiteY23" fmla="*/ 1546453 h 1646465"/>
                    <a:gd name="connsiteX24" fmla="*/ 557213 w 2786063"/>
                    <a:gd name="connsiteY24" fmla="*/ 1589315 h 1646465"/>
                    <a:gd name="connsiteX25" fmla="*/ 685800 w 2786063"/>
                    <a:gd name="connsiteY25" fmla="*/ 1646465 h 1646465"/>
                    <a:gd name="connsiteX26" fmla="*/ 1143000 w 2786063"/>
                    <a:gd name="connsiteY26" fmla="*/ 1632178 h 1646465"/>
                    <a:gd name="connsiteX27" fmla="*/ 1228725 w 2786063"/>
                    <a:gd name="connsiteY27" fmla="*/ 1603603 h 1646465"/>
                    <a:gd name="connsiteX28" fmla="*/ 1343025 w 2786063"/>
                    <a:gd name="connsiteY28" fmla="*/ 1575028 h 1646465"/>
                    <a:gd name="connsiteX29" fmla="*/ 1400175 w 2786063"/>
                    <a:gd name="connsiteY29" fmla="*/ 1560740 h 1646465"/>
                    <a:gd name="connsiteX30" fmla="*/ 1485900 w 2786063"/>
                    <a:gd name="connsiteY30" fmla="*/ 1546453 h 1646465"/>
                    <a:gd name="connsiteX31" fmla="*/ 1585913 w 2786063"/>
                    <a:gd name="connsiteY31" fmla="*/ 1517878 h 1646465"/>
                    <a:gd name="connsiteX32" fmla="*/ 1657350 w 2786063"/>
                    <a:gd name="connsiteY32" fmla="*/ 1503590 h 1646465"/>
                    <a:gd name="connsiteX33" fmla="*/ 1700213 w 2786063"/>
                    <a:gd name="connsiteY33" fmla="*/ 1489303 h 1646465"/>
                    <a:gd name="connsiteX34" fmla="*/ 1814513 w 2786063"/>
                    <a:gd name="connsiteY34" fmla="*/ 1460728 h 1646465"/>
                    <a:gd name="connsiteX35" fmla="*/ 1871663 w 2786063"/>
                    <a:gd name="connsiteY35" fmla="*/ 1446440 h 1646465"/>
                    <a:gd name="connsiteX36" fmla="*/ 2085975 w 2786063"/>
                    <a:gd name="connsiteY36" fmla="*/ 1417865 h 1646465"/>
                    <a:gd name="connsiteX37" fmla="*/ 2400300 w 2786063"/>
                    <a:gd name="connsiteY37" fmla="*/ 1417865 h 1646465"/>
                    <a:gd name="connsiteX38" fmla="*/ 2457450 w 2786063"/>
                    <a:gd name="connsiteY38" fmla="*/ 1375003 h 1646465"/>
                    <a:gd name="connsiteX39" fmla="*/ 2557463 w 2786063"/>
                    <a:gd name="connsiteY39" fmla="*/ 1289278 h 1646465"/>
                    <a:gd name="connsiteX40" fmla="*/ 2586038 w 2786063"/>
                    <a:gd name="connsiteY40" fmla="*/ 1246415 h 1646465"/>
                    <a:gd name="connsiteX41" fmla="*/ 2628900 w 2786063"/>
                    <a:gd name="connsiteY41" fmla="*/ 1203553 h 1646465"/>
                    <a:gd name="connsiteX42" fmla="*/ 2686050 w 2786063"/>
                    <a:gd name="connsiteY42" fmla="*/ 1117828 h 1646465"/>
                    <a:gd name="connsiteX43" fmla="*/ 2786063 w 2786063"/>
                    <a:gd name="connsiteY43" fmla="*/ 1017815 h 1646465"/>
                    <a:gd name="connsiteX44" fmla="*/ 2771775 w 2786063"/>
                    <a:gd name="connsiteY44" fmla="*/ 917803 h 1646465"/>
                    <a:gd name="connsiteX45" fmla="*/ 2728913 w 2786063"/>
                    <a:gd name="connsiteY45" fmla="*/ 889228 h 1646465"/>
                    <a:gd name="connsiteX46" fmla="*/ 2643188 w 2786063"/>
                    <a:gd name="connsiteY46" fmla="*/ 817790 h 1646465"/>
                    <a:gd name="connsiteX47" fmla="*/ 2586038 w 2786063"/>
                    <a:gd name="connsiteY47" fmla="*/ 803503 h 1646465"/>
                    <a:gd name="connsiteX48" fmla="*/ 2528888 w 2786063"/>
                    <a:gd name="connsiteY48" fmla="*/ 760640 h 1646465"/>
                    <a:gd name="connsiteX49" fmla="*/ 2457450 w 2786063"/>
                    <a:gd name="connsiteY49" fmla="*/ 732065 h 1646465"/>
                    <a:gd name="connsiteX50" fmla="*/ 2343150 w 2786063"/>
                    <a:gd name="connsiteY50" fmla="*/ 674915 h 1646465"/>
                    <a:gd name="connsiteX51" fmla="*/ 2228850 w 2786063"/>
                    <a:gd name="connsiteY51" fmla="*/ 617765 h 1646465"/>
                    <a:gd name="connsiteX52" fmla="*/ 2185988 w 2786063"/>
                    <a:gd name="connsiteY52" fmla="*/ 560615 h 1646465"/>
                    <a:gd name="connsiteX53" fmla="*/ 2085975 w 2786063"/>
                    <a:gd name="connsiteY53" fmla="*/ 503465 h 1646465"/>
                    <a:gd name="connsiteX54" fmla="*/ 2057400 w 2786063"/>
                    <a:gd name="connsiteY54" fmla="*/ 460603 h 1646465"/>
                    <a:gd name="connsiteX55" fmla="*/ 1957388 w 2786063"/>
                    <a:gd name="connsiteY55" fmla="*/ 389165 h 1646465"/>
                    <a:gd name="connsiteX56" fmla="*/ 1900238 w 2786063"/>
                    <a:gd name="connsiteY56" fmla="*/ 303440 h 1646465"/>
                    <a:gd name="connsiteX57" fmla="*/ 1857375 w 2786063"/>
                    <a:gd name="connsiteY57" fmla="*/ 260578 h 1646465"/>
                    <a:gd name="connsiteX58" fmla="*/ 1800225 w 2786063"/>
                    <a:gd name="connsiteY58" fmla="*/ 174853 h 1646465"/>
                    <a:gd name="connsiteX59" fmla="*/ 1714500 w 2786063"/>
                    <a:gd name="connsiteY59" fmla="*/ 117703 h 1646465"/>
                    <a:gd name="connsiteX60" fmla="*/ 1571625 w 2786063"/>
                    <a:gd name="connsiteY60" fmla="*/ 74840 h 1646465"/>
                    <a:gd name="connsiteX61" fmla="*/ 1485900 w 2786063"/>
                    <a:gd name="connsiteY61" fmla="*/ 46265 h 1646465"/>
                    <a:gd name="connsiteX62" fmla="*/ 1443038 w 2786063"/>
                    <a:gd name="connsiteY62" fmla="*/ 31978 h 1646465"/>
                    <a:gd name="connsiteX63" fmla="*/ 1185863 w 2786063"/>
                    <a:gd name="connsiteY63" fmla="*/ 17690 h 1646465"/>
                    <a:gd name="connsiteX64" fmla="*/ 857250 w 2786063"/>
                    <a:gd name="connsiteY64" fmla="*/ 17690 h 1646465"/>
                    <a:gd name="connsiteX65" fmla="*/ 771525 w 2786063"/>
                    <a:gd name="connsiteY65" fmla="*/ 60553 h 16464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</a:cxnLst>
                  <a:rect l="l" t="t" r="r" b="b"/>
                  <a:pathLst>
                    <a:path w="2786063" h="1646465">
                      <a:moveTo>
                        <a:pt x="771525" y="60553"/>
                      </a:moveTo>
                      <a:cubicBezTo>
                        <a:pt x="728662" y="79603"/>
                        <a:pt x="698550" y="107372"/>
                        <a:pt x="600075" y="131990"/>
                      </a:cubicBezTo>
                      <a:cubicBezTo>
                        <a:pt x="413356" y="272031"/>
                        <a:pt x="646265" y="98998"/>
                        <a:pt x="500063" y="203428"/>
                      </a:cubicBezTo>
                      <a:cubicBezTo>
                        <a:pt x="480686" y="217269"/>
                        <a:pt x="463588" y="234476"/>
                        <a:pt x="442913" y="246290"/>
                      </a:cubicBezTo>
                      <a:cubicBezTo>
                        <a:pt x="429837" y="253762"/>
                        <a:pt x="414338" y="255815"/>
                        <a:pt x="400050" y="260578"/>
                      </a:cubicBezTo>
                      <a:cubicBezTo>
                        <a:pt x="377661" y="278489"/>
                        <a:pt x="307223" y="330528"/>
                        <a:pt x="285750" y="360590"/>
                      </a:cubicBezTo>
                      <a:cubicBezTo>
                        <a:pt x="273370" y="377921"/>
                        <a:pt x="268463" y="399679"/>
                        <a:pt x="257175" y="417740"/>
                      </a:cubicBezTo>
                      <a:cubicBezTo>
                        <a:pt x="226627" y="466618"/>
                        <a:pt x="210415" y="478788"/>
                        <a:pt x="171450" y="517753"/>
                      </a:cubicBezTo>
                      <a:cubicBezTo>
                        <a:pt x="135542" y="625480"/>
                        <a:pt x="183978" y="492699"/>
                        <a:pt x="128588" y="603478"/>
                      </a:cubicBezTo>
                      <a:cubicBezTo>
                        <a:pt x="117166" y="626321"/>
                        <a:pt x="106119" y="682119"/>
                        <a:pt x="100013" y="703490"/>
                      </a:cubicBezTo>
                      <a:cubicBezTo>
                        <a:pt x="95876" y="717971"/>
                        <a:pt x="92460" y="732882"/>
                        <a:pt x="85725" y="746353"/>
                      </a:cubicBezTo>
                      <a:cubicBezTo>
                        <a:pt x="78046" y="761711"/>
                        <a:pt x="66675" y="774928"/>
                        <a:pt x="57150" y="789215"/>
                      </a:cubicBezTo>
                      <a:cubicBezTo>
                        <a:pt x="24492" y="887194"/>
                        <a:pt x="63057" y="765586"/>
                        <a:pt x="28575" y="903515"/>
                      </a:cubicBezTo>
                      <a:cubicBezTo>
                        <a:pt x="24922" y="918126"/>
                        <a:pt x="18425" y="931897"/>
                        <a:pt x="14288" y="946378"/>
                      </a:cubicBezTo>
                      <a:cubicBezTo>
                        <a:pt x="8894" y="965259"/>
                        <a:pt x="4763" y="984478"/>
                        <a:pt x="0" y="1003528"/>
                      </a:cubicBezTo>
                      <a:cubicBezTo>
                        <a:pt x="4763" y="1032103"/>
                        <a:pt x="8218" y="1060927"/>
                        <a:pt x="14288" y="1089253"/>
                      </a:cubicBezTo>
                      <a:cubicBezTo>
                        <a:pt x="22517" y="1127654"/>
                        <a:pt x="33338" y="1165453"/>
                        <a:pt x="42863" y="1203553"/>
                      </a:cubicBezTo>
                      <a:cubicBezTo>
                        <a:pt x="46227" y="1217011"/>
                        <a:pt x="62119" y="1286791"/>
                        <a:pt x="71438" y="1303565"/>
                      </a:cubicBezTo>
                      <a:cubicBezTo>
                        <a:pt x="88117" y="1333586"/>
                        <a:pt x="100013" y="1370240"/>
                        <a:pt x="128588" y="1389290"/>
                      </a:cubicBezTo>
                      <a:cubicBezTo>
                        <a:pt x="142875" y="1398815"/>
                        <a:pt x="158616" y="1406457"/>
                        <a:pt x="171450" y="1417865"/>
                      </a:cubicBezTo>
                      <a:cubicBezTo>
                        <a:pt x="201654" y="1444713"/>
                        <a:pt x="217971" y="1493789"/>
                        <a:pt x="257175" y="1503590"/>
                      </a:cubicBezTo>
                      <a:cubicBezTo>
                        <a:pt x="276225" y="1508353"/>
                        <a:pt x="295444" y="1512484"/>
                        <a:pt x="314325" y="1517878"/>
                      </a:cubicBezTo>
                      <a:cubicBezTo>
                        <a:pt x="328806" y="1522015"/>
                        <a:pt x="342420" y="1529211"/>
                        <a:pt x="357188" y="1532165"/>
                      </a:cubicBezTo>
                      <a:cubicBezTo>
                        <a:pt x="390210" y="1538769"/>
                        <a:pt x="423863" y="1541690"/>
                        <a:pt x="457200" y="1546453"/>
                      </a:cubicBezTo>
                      <a:cubicBezTo>
                        <a:pt x="545232" y="1575796"/>
                        <a:pt x="451289" y="1542237"/>
                        <a:pt x="557213" y="1589315"/>
                      </a:cubicBezTo>
                      <a:cubicBezTo>
                        <a:pt x="721395" y="1662285"/>
                        <a:pt x="545112" y="1576121"/>
                        <a:pt x="685800" y="1646465"/>
                      </a:cubicBezTo>
                      <a:cubicBezTo>
                        <a:pt x="838200" y="1641703"/>
                        <a:pt x="990999" y="1644178"/>
                        <a:pt x="1143000" y="1632178"/>
                      </a:cubicBezTo>
                      <a:cubicBezTo>
                        <a:pt x="1173027" y="1629807"/>
                        <a:pt x="1199763" y="1611878"/>
                        <a:pt x="1228725" y="1603603"/>
                      </a:cubicBezTo>
                      <a:cubicBezTo>
                        <a:pt x="1266487" y="1592814"/>
                        <a:pt x="1304925" y="1584553"/>
                        <a:pt x="1343025" y="1575028"/>
                      </a:cubicBezTo>
                      <a:cubicBezTo>
                        <a:pt x="1362075" y="1570265"/>
                        <a:pt x="1380806" y="1563968"/>
                        <a:pt x="1400175" y="1560740"/>
                      </a:cubicBezTo>
                      <a:cubicBezTo>
                        <a:pt x="1428750" y="1555978"/>
                        <a:pt x="1457493" y="1552134"/>
                        <a:pt x="1485900" y="1546453"/>
                      </a:cubicBezTo>
                      <a:cubicBezTo>
                        <a:pt x="1619488" y="1519735"/>
                        <a:pt x="1477002" y="1545106"/>
                        <a:pt x="1585913" y="1517878"/>
                      </a:cubicBezTo>
                      <a:cubicBezTo>
                        <a:pt x="1609472" y="1511988"/>
                        <a:pt x="1633791" y="1509480"/>
                        <a:pt x="1657350" y="1503590"/>
                      </a:cubicBezTo>
                      <a:cubicBezTo>
                        <a:pt x="1671961" y="1499937"/>
                        <a:pt x="1685683" y="1493266"/>
                        <a:pt x="1700213" y="1489303"/>
                      </a:cubicBezTo>
                      <a:cubicBezTo>
                        <a:pt x="1738102" y="1478970"/>
                        <a:pt x="1776413" y="1470253"/>
                        <a:pt x="1814513" y="1460728"/>
                      </a:cubicBezTo>
                      <a:cubicBezTo>
                        <a:pt x="1833563" y="1455965"/>
                        <a:pt x="1852178" y="1448876"/>
                        <a:pt x="1871663" y="1446440"/>
                      </a:cubicBezTo>
                      <a:cubicBezTo>
                        <a:pt x="2019379" y="1427976"/>
                        <a:pt x="1947952" y="1437583"/>
                        <a:pt x="2085975" y="1417865"/>
                      </a:cubicBezTo>
                      <a:cubicBezTo>
                        <a:pt x="2162450" y="1423328"/>
                        <a:pt x="2312639" y="1447085"/>
                        <a:pt x="2400300" y="1417865"/>
                      </a:cubicBezTo>
                      <a:cubicBezTo>
                        <a:pt x="2422890" y="1410335"/>
                        <a:pt x="2438073" y="1388844"/>
                        <a:pt x="2457450" y="1375003"/>
                      </a:cubicBezTo>
                      <a:cubicBezTo>
                        <a:pt x="2513329" y="1335090"/>
                        <a:pt x="2502919" y="1352913"/>
                        <a:pt x="2557463" y="1289278"/>
                      </a:cubicBezTo>
                      <a:cubicBezTo>
                        <a:pt x="2568638" y="1276240"/>
                        <a:pt x="2575045" y="1259607"/>
                        <a:pt x="2586038" y="1246415"/>
                      </a:cubicBezTo>
                      <a:cubicBezTo>
                        <a:pt x="2598973" y="1230893"/>
                        <a:pt x="2616495" y="1219502"/>
                        <a:pt x="2628900" y="1203553"/>
                      </a:cubicBezTo>
                      <a:cubicBezTo>
                        <a:pt x="2649984" y="1176444"/>
                        <a:pt x="2663234" y="1143496"/>
                        <a:pt x="2686050" y="1117828"/>
                      </a:cubicBezTo>
                      <a:cubicBezTo>
                        <a:pt x="2899422" y="877784"/>
                        <a:pt x="2591741" y="1276908"/>
                        <a:pt x="2786063" y="1017815"/>
                      </a:cubicBezTo>
                      <a:cubicBezTo>
                        <a:pt x="2781300" y="984478"/>
                        <a:pt x="2785452" y="948576"/>
                        <a:pt x="2771775" y="917803"/>
                      </a:cubicBezTo>
                      <a:cubicBezTo>
                        <a:pt x="2764801" y="902112"/>
                        <a:pt x="2742104" y="900221"/>
                        <a:pt x="2728913" y="889228"/>
                      </a:cubicBezTo>
                      <a:cubicBezTo>
                        <a:pt x="2692567" y="858939"/>
                        <a:pt x="2687005" y="836569"/>
                        <a:pt x="2643188" y="817790"/>
                      </a:cubicBezTo>
                      <a:cubicBezTo>
                        <a:pt x="2625139" y="810055"/>
                        <a:pt x="2605088" y="808265"/>
                        <a:pt x="2586038" y="803503"/>
                      </a:cubicBezTo>
                      <a:cubicBezTo>
                        <a:pt x="2566988" y="789215"/>
                        <a:pt x="2549704" y="772204"/>
                        <a:pt x="2528888" y="760640"/>
                      </a:cubicBezTo>
                      <a:cubicBezTo>
                        <a:pt x="2506469" y="748185"/>
                        <a:pt x="2480736" y="742813"/>
                        <a:pt x="2457450" y="732065"/>
                      </a:cubicBezTo>
                      <a:cubicBezTo>
                        <a:pt x="2418774" y="714214"/>
                        <a:pt x="2383561" y="688385"/>
                        <a:pt x="2343150" y="674915"/>
                      </a:cubicBezTo>
                      <a:cubicBezTo>
                        <a:pt x="2273943" y="651846"/>
                        <a:pt x="2313202" y="668376"/>
                        <a:pt x="2228850" y="617765"/>
                      </a:cubicBezTo>
                      <a:cubicBezTo>
                        <a:pt x="2214563" y="598715"/>
                        <a:pt x="2202826" y="577453"/>
                        <a:pt x="2185988" y="560615"/>
                      </a:cubicBezTo>
                      <a:cubicBezTo>
                        <a:pt x="2165794" y="540421"/>
                        <a:pt x="2108386" y="514670"/>
                        <a:pt x="2085975" y="503465"/>
                      </a:cubicBezTo>
                      <a:cubicBezTo>
                        <a:pt x="2076450" y="489178"/>
                        <a:pt x="2069542" y="472745"/>
                        <a:pt x="2057400" y="460603"/>
                      </a:cubicBezTo>
                      <a:cubicBezTo>
                        <a:pt x="1980944" y="384147"/>
                        <a:pt x="2047386" y="490413"/>
                        <a:pt x="1957388" y="389165"/>
                      </a:cubicBezTo>
                      <a:cubicBezTo>
                        <a:pt x="1934572" y="363497"/>
                        <a:pt x="1924522" y="327724"/>
                        <a:pt x="1900238" y="303440"/>
                      </a:cubicBezTo>
                      <a:cubicBezTo>
                        <a:pt x="1885950" y="289153"/>
                        <a:pt x="1869780" y="276527"/>
                        <a:pt x="1857375" y="260578"/>
                      </a:cubicBezTo>
                      <a:cubicBezTo>
                        <a:pt x="1836290" y="233469"/>
                        <a:pt x="1828800" y="193903"/>
                        <a:pt x="1800225" y="174853"/>
                      </a:cubicBezTo>
                      <a:cubicBezTo>
                        <a:pt x="1771650" y="155803"/>
                        <a:pt x="1747080" y="128564"/>
                        <a:pt x="1714500" y="117703"/>
                      </a:cubicBezTo>
                      <a:cubicBezTo>
                        <a:pt x="1596144" y="78249"/>
                        <a:pt x="1784196" y="140246"/>
                        <a:pt x="1571625" y="74840"/>
                      </a:cubicBezTo>
                      <a:cubicBezTo>
                        <a:pt x="1542836" y="65982"/>
                        <a:pt x="1514475" y="55790"/>
                        <a:pt x="1485900" y="46265"/>
                      </a:cubicBezTo>
                      <a:cubicBezTo>
                        <a:pt x="1471613" y="41503"/>
                        <a:pt x="1458075" y="32813"/>
                        <a:pt x="1443038" y="31978"/>
                      </a:cubicBezTo>
                      <a:lnTo>
                        <a:pt x="1185863" y="17690"/>
                      </a:lnTo>
                      <a:cubicBezTo>
                        <a:pt x="1040865" y="-3023"/>
                        <a:pt x="1050094" y="-8607"/>
                        <a:pt x="857250" y="17690"/>
                      </a:cubicBezTo>
                      <a:cubicBezTo>
                        <a:pt x="827406" y="21760"/>
                        <a:pt x="814388" y="41503"/>
                        <a:pt x="771525" y="60553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Freeform 34"/>
                <p:cNvSpPr/>
                <p:nvPr/>
              </p:nvSpPr>
              <p:spPr>
                <a:xfrm>
                  <a:off x="5199459" y="4800600"/>
                  <a:ext cx="858441" cy="600074"/>
                </a:xfrm>
                <a:custGeom>
                  <a:avLst/>
                  <a:gdLst>
                    <a:gd name="connsiteX0" fmla="*/ 771525 w 2786063"/>
                    <a:gd name="connsiteY0" fmla="*/ 60553 h 1646465"/>
                    <a:gd name="connsiteX1" fmla="*/ 600075 w 2786063"/>
                    <a:gd name="connsiteY1" fmla="*/ 131990 h 1646465"/>
                    <a:gd name="connsiteX2" fmla="*/ 500063 w 2786063"/>
                    <a:gd name="connsiteY2" fmla="*/ 203428 h 1646465"/>
                    <a:gd name="connsiteX3" fmla="*/ 442913 w 2786063"/>
                    <a:gd name="connsiteY3" fmla="*/ 246290 h 1646465"/>
                    <a:gd name="connsiteX4" fmla="*/ 400050 w 2786063"/>
                    <a:gd name="connsiteY4" fmla="*/ 260578 h 1646465"/>
                    <a:gd name="connsiteX5" fmla="*/ 285750 w 2786063"/>
                    <a:gd name="connsiteY5" fmla="*/ 360590 h 1646465"/>
                    <a:gd name="connsiteX6" fmla="*/ 257175 w 2786063"/>
                    <a:gd name="connsiteY6" fmla="*/ 417740 h 1646465"/>
                    <a:gd name="connsiteX7" fmla="*/ 171450 w 2786063"/>
                    <a:gd name="connsiteY7" fmla="*/ 517753 h 1646465"/>
                    <a:gd name="connsiteX8" fmla="*/ 128588 w 2786063"/>
                    <a:gd name="connsiteY8" fmla="*/ 603478 h 1646465"/>
                    <a:gd name="connsiteX9" fmla="*/ 100013 w 2786063"/>
                    <a:gd name="connsiteY9" fmla="*/ 703490 h 1646465"/>
                    <a:gd name="connsiteX10" fmla="*/ 85725 w 2786063"/>
                    <a:gd name="connsiteY10" fmla="*/ 746353 h 1646465"/>
                    <a:gd name="connsiteX11" fmla="*/ 57150 w 2786063"/>
                    <a:gd name="connsiteY11" fmla="*/ 789215 h 1646465"/>
                    <a:gd name="connsiteX12" fmla="*/ 28575 w 2786063"/>
                    <a:gd name="connsiteY12" fmla="*/ 903515 h 1646465"/>
                    <a:gd name="connsiteX13" fmla="*/ 14288 w 2786063"/>
                    <a:gd name="connsiteY13" fmla="*/ 946378 h 1646465"/>
                    <a:gd name="connsiteX14" fmla="*/ 0 w 2786063"/>
                    <a:gd name="connsiteY14" fmla="*/ 1003528 h 1646465"/>
                    <a:gd name="connsiteX15" fmla="*/ 14288 w 2786063"/>
                    <a:gd name="connsiteY15" fmla="*/ 1089253 h 1646465"/>
                    <a:gd name="connsiteX16" fmla="*/ 42863 w 2786063"/>
                    <a:gd name="connsiteY16" fmla="*/ 1203553 h 1646465"/>
                    <a:gd name="connsiteX17" fmla="*/ 71438 w 2786063"/>
                    <a:gd name="connsiteY17" fmla="*/ 1303565 h 1646465"/>
                    <a:gd name="connsiteX18" fmla="*/ 128588 w 2786063"/>
                    <a:gd name="connsiteY18" fmla="*/ 1389290 h 1646465"/>
                    <a:gd name="connsiteX19" fmla="*/ 171450 w 2786063"/>
                    <a:gd name="connsiteY19" fmla="*/ 1417865 h 1646465"/>
                    <a:gd name="connsiteX20" fmla="*/ 257175 w 2786063"/>
                    <a:gd name="connsiteY20" fmla="*/ 1503590 h 1646465"/>
                    <a:gd name="connsiteX21" fmla="*/ 314325 w 2786063"/>
                    <a:gd name="connsiteY21" fmla="*/ 1517878 h 1646465"/>
                    <a:gd name="connsiteX22" fmla="*/ 357188 w 2786063"/>
                    <a:gd name="connsiteY22" fmla="*/ 1532165 h 1646465"/>
                    <a:gd name="connsiteX23" fmla="*/ 457200 w 2786063"/>
                    <a:gd name="connsiteY23" fmla="*/ 1546453 h 1646465"/>
                    <a:gd name="connsiteX24" fmla="*/ 557213 w 2786063"/>
                    <a:gd name="connsiteY24" fmla="*/ 1589315 h 1646465"/>
                    <a:gd name="connsiteX25" fmla="*/ 685800 w 2786063"/>
                    <a:gd name="connsiteY25" fmla="*/ 1646465 h 1646465"/>
                    <a:gd name="connsiteX26" fmla="*/ 1143000 w 2786063"/>
                    <a:gd name="connsiteY26" fmla="*/ 1632178 h 1646465"/>
                    <a:gd name="connsiteX27" fmla="*/ 1228725 w 2786063"/>
                    <a:gd name="connsiteY27" fmla="*/ 1603603 h 1646465"/>
                    <a:gd name="connsiteX28" fmla="*/ 1343025 w 2786063"/>
                    <a:gd name="connsiteY28" fmla="*/ 1575028 h 1646465"/>
                    <a:gd name="connsiteX29" fmla="*/ 1400175 w 2786063"/>
                    <a:gd name="connsiteY29" fmla="*/ 1560740 h 1646465"/>
                    <a:gd name="connsiteX30" fmla="*/ 1485900 w 2786063"/>
                    <a:gd name="connsiteY30" fmla="*/ 1546453 h 1646465"/>
                    <a:gd name="connsiteX31" fmla="*/ 1585913 w 2786063"/>
                    <a:gd name="connsiteY31" fmla="*/ 1517878 h 1646465"/>
                    <a:gd name="connsiteX32" fmla="*/ 1657350 w 2786063"/>
                    <a:gd name="connsiteY32" fmla="*/ 1503590 h 1646465"/>
                    <a:gd name="connsiteX33" fmla="*/ 1700213 w 2786063"/>
                    <a:gd name="connsiteY33" fmla="*/ 1489303 h 1646465"/>
                    <a:gd name="connsiteX34" fmla="*/ 1814513 w 2786063"/>
                    <a:gd name="connsiteY34" fmla="*/ 1460728 h 1646465"/>
                    <a:gd name="connsiteX35" fmla="*/ 1871663 w 2786063"/>
                    <a:gd name="connsiteY35" fmla="*/ 1446440 h 1646465"/>
                    <a:gd name="connsiteX36" fmla="*/ 2085975 w 2786063"/>
                    <a:gd name="connsiteY36" fmla="*/ 1417865 h 1646465"/>
                    <a:gd name="connsiteX37" fmla="*/ 2400300 w 2786063"/>
                    <a:gd name="connsiteY37" fmla="*/ 1417865 h 1646465"/>
                    <a:gd name="connsiteX38" fmla="*/ 2457450 w 2786063"/>
                    <a:gd name="connsiteY38" fmla="*/ 1375003 h 1646465"/>
                    <a:gd name="connsiteX39" fmla="*/ 2557463 w 2786063"/>
                    <a:gd name="connsiteY39" fmla="*/ 1289278 h 1646465"/>
                    <a:gd name="connsiteX40" fmla="*/ 2586038 w 2786063"/>
                    <a:gd name="connsiteY40" fmla="*/ 1246415 h 1646465"/>
                    <a:gd name="connsiteX41" fmla="*/ 2628900 w 2786063"/>
                    <a:gd name="connsiteY41" fmla="*/ 1203553 h 1646465"/>
                    <a:gd name="connsiteX42" fmla="*/ 2686050 w 2786063"/>
                    <a:gd name="connsiteY42" fmla="*/ 1117828 h 1646465"/>
                    <a:gd name="connsiteX43" fmla="*/ 2786063 w 2786063"/>
                    <a:gd name="connsiteY43" fmla="*/ 1017815 h 1646465"/>
                    <a:gd name="connsiteX44" fmla="*/ 2771775 w 2786063"/>
                    <a:gd name="connsiteY44" fmla="*/ 917803 h 1646465"/>
                    <a:gd name="connsiteX45" fmla="*/ 2728913 w 2786063"/>
                    <a:gd name="connsiteY45" fmla="*/ 889228 h 1646465"/>
                    <a:gd name="connsiteX46" fmla="*/ 2643188 w 2786063"/>
                    <a:gd name="connsiteY46" fmla="*/ 817790 h 1646465"/>
                    <a:gd name="connsiteX47" fmla="*/ 2586038 w 2786063"/>
                    <a:gd name="connsiteY47" fmla="*/ 803503 h 1646465"/>
                    <a:gd name="connsiteX48" fmla="*/ 2528888 w 2786063"/>
                    <a:gd name="connsiteY48" fmla="*/ 760640 h 1646465"/>
                    <a:gd name="connsiteX49" fmla="*/ 2457450 w 2786063"/>
                    <a:gd name="connsiteY49" fmla="*/ 732065 h 1646465"/>
                    <a:gd name="connsiteX50" fmla="*/ 2343150 w 2786063"/>
                    <a:gd name="connsiteY50" fmla="*/ 674915 h 1646465"/>
                    <a:gd name="connsiteX51" fmla="*/ 2228850 w 2786063"/>
                    <a:gd name="connsiteY51" fmla="*/ 617765 h 1646465"/>
                    <a:gd name="connsiteX52" fmla="*/ 2185988 w 2786063"/>
                    <a:gd name="connsiteY52" fmla="*/ 560615 h 1646465"/>
                    <a:gd name="connsiteX53" fmla="*/ 2085975 w 2786063"/>
                    <a:gd name="connsiteY53" fmla="*/ 503465 h 1646465"/>
                    <a:gd name="connsiteX54" fmla="*/ 2057400 w 2786063"/>
                    <a:gd name="connsiteY54" fmla="*/ 460603 h 1646465"/>
                    <a:gd name="connsiteX55" fmla="*/ 1957388 w 2786063"/>
                    <a:gd name="connsiteY55" fmla="*/ 389165 h 1646465"/>
                    <a:gd name="connsiteX56" fmla="*/ 1900238 w 2786063"/>
                    <a:gd name="connsiteY56" fmla="*/ 303440 h 1646465"/>
                    <a:gd name="connsiteX57" fmla="*/ 1857375 w 2786063"/>
                    <a:gd name="connsiteY57" fmla="*/ 260578 h 1646465"/>
                    <a:gd name="connsiteX58" fmla="*/ 1800225 w 2786063"/>
                    <a:gd name="connsiteY58" fmla="*/ 174853 h 1646465"/>
                    <a:gd name="connsiteX59" fmla="*/ 1714500 w 2786063"/>
                    <a:gd name="connsiteY59" fmla="*/ 117703 h 1646465"/>
                    <a:gd name="connsiteX60" fmla="*/ 1571625 w 2786063"/>
                    <a:gd name="connsiteY60" fmla="*/ 74840 h 1646465"/>
                    <a:gd name="connsiteX61" fmla="*/ 1485900 w 2786063"/>
                    <a:gd name="connsiteY61" fmla="*/ 46265 h 1646465"/>
                    <a:gd name="connsiteX62" fmla="*/ 1443038 w 2786063"/>
                    <a:gd name="connsiteY62" fmla="*/ 31978 h 1646465"/>
                    <a:gd name="connsiteX63" fmla="*/ 1185863 w 2786063"/>
                    <a:gd name="connsiteY63" fmla="*/ 17690 h 1646465"/>
                    <a:gd name="connsiteX64" fmla="*/ 857250 w 2786063"/>
                    <a:gd name="connsiteY64" fmla="*/ 17690 h 1646465"/>
                    <a:gd name="connsiteX65" fmla="*/ 771525 w 2786063"/>
                    <a:gd name="connsiteY65" fmla="*/ 60553 h 16464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</a:cxnLst>
                  <a:rect l="l" t="t" r="r" b="b"/>
                  <a:pathLst>
                    <a:path w="2786063" h="1646465">
                      <a:moveTo>
                        <a:pt x="771525" y="60553"/>
                      </a:moveTo>
                      <a:cubicBezTo>
                        <a:pt x="728662" y="79603"/>
                        <a:pt x="698550" y="107372"/>
                        <a:pt x="600075" y="131990"/>
                      </a:cubicBezTo>
                      <a:cubicBezTo>
                        <a:pt x="413356" y="272031"/>
                        <a:pt x="646265" y="98998"/>
                        <a:pt x="500063" y="203428"/>
                      </a:cubicBezTo>
                      <a:cubicBezTo>
                        <a:pt x="480686" y="217269"/>
                        <a:pt x="463588" y="234476"/>
                        <a:pt x="442913" y="246290"/>
                      </a:cubicBezTo>
                      <a:cubicBezTo>
                        <a:pt x="429837" y="253762"/>
                        <a:pt x="414338" y="255815"/>
                        <a:pt x="400050" y="260578"/>
                      </a:cubicBezTo>
                      <a:cubicBezTo>
                        <a:pt x="377661" y="278489"/>
                        <a:pt x="307223" y="330528"/>
                        <a:pt x="285750" y="360590"/>
                      </a:cubicBezTo>
                      <a:cubicBezTo>
                        <a:pt x="273370" y="377921"/>
                        <a:pt x="268463" y="399679"/>
                        <a:pt x="257175" y="417740"/>
                      </a:cubicBezTo>
                      <a:cubicBezTo>
                        <a:pt x="226627" y="466618"/>
                        <a:pt x="210415" y="478788"/>
                        <a:pt x="171450" y="517753"/>
                      </a:cubicBezTo>
                      <a:cubicBezTo>
                        <a:pt x="135542" y="625480"/>
                        <a:pt x="183978" y="492699"/>
                        <a:pt x="128588" y="603478"/>
                      </a:cubicBezTo>
                      <a:cubicBezTo>
                        <a:pt x="117166" y="626321"/>
                        <a:pt x="106119" y="682119"/>
                        <a:pt x="100013" y="703490"/>
                      </a:cubicBezTo>
                      <a:cubicBezTo>
                        <a:pt x="95876" y="717971"/>
                        <a:pt x="92460" y="732882"/>
                        <a:pt x="85725" y="746353"/>
                      </a:cubicBezTo>
                      <a:cubicBezTo>
                        <a:pt x="78046" y="761711"/>
                        <a:pt x="66675" y="774928"/>
                        <a:pt x="57150" y="789215"/>
                      </a:cubicBezTo>
                      <a:cubicBezTo>
                        <a:pt x="24492" y="887194"/>
                        <a:pt x="63057" y="765586"/>
                        <a:pt x="28575" y="903515"/>
                      </a:cubicBezTo>
                      <a:cubicBezTo>
                        <a:pt x="24922" y="918126"/>
                        <a:pt x="18425" y="931897"/>
                        <a:pt x="14288" y="946378"/>
                      </a:cubicBezTo>
                      <a:cubicBezTo>
                        <a:pt x="8894" y="965259"/>
                        <a:pt x="4763" y="984478"/>
                        <a:pt x="0" y="1003528"/>
                      </a:cubicBezTo>
                      <a:cubicBezTo>
                        <a:pt x="4763" y="1032103"/>
                        <a:pt x="8218" y="1060927"/>
                        <a:pt x="14288" y="1089253"/>
                      </a:cubicBezTo>
                      <a:cubicBezTo>
                        <a:pt x="22517" y="1127654"/>
                        <a:pt x="33338" y="1165453"/>
                        <a:pt x="42863" y="1203553"/>
                      </a:cubicBezTo>
                      <a:cubicBezTo>
                        <a:pt x="46227" y="1217011"/>
                        <a:pt x="62119" y="1286791"/>
                        <a:pt x="71438" y="1303565"/>
                      </a:cubicBezTo>
                      <a:cubicBezTo>
                        <a:pt x="88117" y="1333586"/>
                        <a:pt x="100013" y="1370240"/>
                        <a:pt x="128588" y="1389290"/>
                      </a:cubicBezTo>
                      <a:cubicBezTo>
                        <a:pt x="142875" y="1398815"/>
                        <a:pt x="158616" y="1406457"/>
                        <a:pt x="171450" y="1417865"/>
                      </a:cubicBezTo>
                      <a:cubicBezTo>
                        <a:pt x="201654" y="1444713"/>
                        <a:pt x="217971" y="1493789"/>
                        <a:pt x="257175" y="1503590"/>
                      </a:cubicBezTo>
                      <a:cubicBezTo>
                        <a:pt x="276225" y="1508353"/>
                        <a:pt x="295444" y="1512484"/>
                        <a:pt x="314325" y="1517878"/>
                      </a:cubicBezTo>
                      <a:cubicBezTo>
                        <a:pt x="328806" y="1522015"/>
                        <a:pt x="342420" y="1529211"/>
                        <a:pt x="357188" y="1532165"/>
                      </a:cubicBezTo>
                      <a:cubicBezTo>
                        <a:pt x="390210" y="1538769"/>
                        <a:pt x="423863" y="1541690"/>
                        <a:pt x="457200" y="1546453"/>
                      </a:cubicBezTo>
                      <a:cubicBezTo>
                        <a:pt x="545232" y="1575796"/>
                        <a:pt x="451289" y="1542237"/>
                        <a:pt x="557213" y="1589315"/>
                      </a:cubicBezTo>
                      <a:cubicBezTo>
                        <a:pt x="721395" y="1662285"/>
                        <a:pt x="545112" y="1576121"/>
                        <a:pt x="685800" y="1646465"/>
                      </a:cubicBezTo>
                      <a:cubicBezTo>
                        <a:pt x="838200" y="1641703"/>
                        <a:pt x="990999" y="1644178"/>
                        <a:pt x="1143000" y="1632178"/>
                      </a:cubicBezTo>
                      <a:cubicBezTo>
                        <a:pt x="1173027" y="1629807"/>
                        <a:pt x="1199763" y="1611878"/>
                        <a:pt x="1228725" y="1603603"/>
                      </a:cubicBezTo>
                      <a:cubicBezTo>
                        <a:pt x="1266487" y="1592814"/>
                        <a:pt x="1304925" y="1584553"/>
                        <a:pt x="1343025" y="1575028"/>
                      </a:cubicBezTo>
                      <a:cubicBezTo>
                        <a:pt x="1362075" y="1570265"/>
                        <a:pt x="1380806" y="1563968"/>
                        <a:pt x="1400175" y="1560740"/>
                      </a:cubicBezTo>
                      <a:cubicBezTo>
                        <a:pt x="1428750" y="1555978"/>
                        <a:pt x="1457493" y="1552134"/>
                        <a:pt x="1485900" y="1546453"/>
                      </a:cubicBezTo>
                      <a:cubicBezTo>
                        <a:pt x="1619488" y="1519735"/>
                        <a:pt x="1477002" y="1545106"/>
                        <a:pt x="1585913" y="1517878"/>
                      </a:cubicBezTo>
                      <a:cubicBezTo>
                        <a:pt x="1609472" y="1511988"/>
                        <a:pt x="1633791" y="1509480"/>
                        <a:pt x="1657350" y="1503590"/>
                      </a:cubicBezTo>
                      <a:cubicBezTo>
                        <a:pt x="1671961" y="1499937"/>
                        <a:pt x="1685683" y="1493266"/>
                        <a:pt x="1700213" y="1489303"/>
                      </a:cubicBezTo>
                      <a:cubicBezTo>
                        <a:pt x="1738102" y="1478970"/>
                        <a:pt x="1776413" y="1470253"/>
                        <a:pt x="1814513" y="1460728"/>
                      </a:cubicBezTo>
                      <a:cubicBezTo>
                        <a:pt x="1833563" y="1455965"/>
                        <a:pt x="1852178" y="1448876"/>
                        <a:pt x="1871663" y="1446440"/>
                      </a:cubicBezTo>
                      <a:cubicBezTo>
                        <a:pt x="2019379" y="1427976"/>
                        <a:pt x="1947952" y="1437583"/>
                        <a:pt x="2085975" y="1417865"/>
                      </a:cubicBezTo>
                      <a:cubicBezTo>
                        <a:pt x="2162450" y="1423328"/>
                        <a:pt x="2312639" y="1447085"/>
                        <a:pt x="2400300" y="1417865"/>
                      </a:cubicBezTo>
                      <a:cubicBezTo>
                        <a:pt x="2422890" y="1410335"/>
                        <a:pt x="2438073" y="1388844"/>
                        <a:pt x="2457450" y="1375003"/>
                      </a:cubicBezTo>
                      <a:cubicBezTo>
                        <a:pt x="2513329" y="1335090"/>
                        <a:pt x="2502919" y="1352913"/>
                        <a:pt x="2557463" y="1289278"/>
                      </a:cubicBezTo>
                      <a:cubicBezTo>
                        <a:pt x="2568638" y="1276240"/>
                        <a:pt x="2575045" y="1259607"/>
                        <a:pt x="2586038" y="1246415"/>
                      </a:cubicBezTo>
                      <a:cubicBezTo>
                        <a:pt x="2598973" y="1230893"/>
                        <a:pt x="2616495" y="1219502"/>
                        <a:pt x="2628900" y="1203553"/>
                      </a:cubicBezTo>
                      <a:cubicBezTo>
                        <a:pt x="2649984" y="1176444"/>
                        <a:pt x="2663234" y="1143496"/>
                        <a:pt x="2686050" y="1117828"/>
                      </a:cubicBezTo>
                      <a:cubicBezTo>
                        <a:pt x="2899422" y="877784"/>
                        <a:pt x="2591741" y="1276908"/>
                        <a:pt x="2786063" y="1017815"/>
                      </a:cubicBezTo>
                      <a:cubicBezTo>
                        <a:pt x="2781300" y="984478"/>
                        <a:pt x="2785452" y="948576"/>
                        <a:pt x="2771775" y="917803"/>
                      </a:cubicBezTo>
                      <a:cubicBezTo>
                        <a:pt x="2764801" y="902112"/>
                        <a:pt x="2742104" y="900221"/>
                        <a:pt x="2728913" y="889228"/>
                      </a:cubicBezTo>
                      <a:cubicBezTo>
                        <a:pt x="2692567" y="858939"/>
                        <a:pt x="2687005" y="836569"/>
                        <a:pt x="2643188" y="817790"/>
                      </a:cubicBezTo>
                      <a:cubicBezTo>
                        <a:pt x="2625139" y="810055"/>
                        <a:pt x="2605088" y="808265"/>
                        <a:pt x="2586038" y="803503"/>
                      </a:cubicBezTo>
                      <a:cubicBezTo>
                        <a:pt x="2566988" y="789215"/>
                        <a:pt x="2549704" y="772204"/>
                        <a:pt x="2528888" y="760640"/>
                      </a:cubicBezTo>
                      <a:cubicBezTo>
                        <a:pt x="2506469" y="748185"/>
                        <a:pt x="2480736" y="742813"/>
                        <a:pt x="2457450" y="732065"/>
                      </a:cubicBezTo>
                      <a:cubicBezTo>
                        <a:pt x="2418774" y="714214"/>
                        <a:pt x="2383561" y="688385"/>
                        <a:pt x="2343150" y="674915"/>
                      </a:cubicBezTo>
                      <a:cubicBezTo>
                        <a:pt x="2273943" y="651846"/>
                        <a:pt x="2313202" y="668376"/>
                        <a:pt x="2228850" y="617765"/>
                      </a:cubicBezTo>
                      <a:cubicBezTo>
                        <a:pt x="2214563" y="598715"/>
                        <a:pt x="2202826" y="577453"/>
                        <a:pt x="2185988" y="560615"/>
                      </a:cubicBezTo>
                      <a:cubicBezTo>
                        <a:pt x="2165794" y="540421"/>
                        <a:pt x="2108386" y="514670"/>
                        <a:pt x="2085975" y="503465"/>
                      </a:cubicBezTo>
                      <a:cubicBezTo>
                        <a:pt x="2076450" y="489178"/>
                        <a:pt x="2069542" y="472745"/>
                        <a:pt x="2057400" y="460603"/>
                      </a:cubicBezTo>
                      <a:cubicBezTo>
                        <a:pt x="1980944" y="384147"/>
                        <a:pt x="2047386" y="490413"/>
                        <a:pt x="1957388" y="389165"/>
                      </a:cubicBezTo>
                      <a:cubicBezTo>
                        <a:pt x="1934572" y="363497"/>
                        <a:pt x="1924522" y="327724"/>
                        <a:pt x="1900238" y="303440"/>
                      </a:cubicBezTo>
                      <a:cubicBezTo>
                        <a:pt x="1885950" y="289153"/>
                        <a:pt x="1869780" y="276527"/>
                        <a:pt x="1857375" y="260578"/>
                      </a:cubicBezTo>
                      <a:cubicBezTo>
                        <a:pt x="1836290" y="233469"/>
                        <a:pt x="1828800" y="193903"/>
                        <a:pt x="1800225" y="174853"/>
                      </a:cubicBezTo>
                      <a:cubicBezTo>
                        <a:pt x="1771650" y="155803"/>
                        <a:pt x="1747080" y="128564"/>
                        <a:pt x="1714500" y="117703"/>
                      </a:cubicBezTo>
                      <a:cubicBezTo>
                        <a:pt x="1596144" y="78249"/>
                        <a:pt x="1784196" y="140246"/>
                        <a:pt x="1571625" y="74840"/>
                      </a:cubicBezTo>
                      <a:cubicBezTo>
                        <a:pt x="1542836" y="65982"/>
                        <a:pt x="1514475" y="55790"/>
                        <a:pt x="1485900" y="46265"/>
                      </a:cubicBezTo>
                      <a:cubicBezTo>
                        <a:pt x="1471613" y="41503"/>
                        <a:pt x="1458075" y="32813"/>
                        <a:pt x="1443038" y="31978"/>
                      </a:cubicBezTo>
                      <a:lnTo>
                        <a:pt x="1185863" y="17690"/>
                      </a:lnTo>
                      <a:cubicBezTo>
                        <a:pt x="1040865" y="-3023"/>
                        <a:pt x="1050094" y="-8607"/>
                        <a:pt x="857250" y="17690"/>
                      </a:cubicBezTo>
                      <a:cubicBezTo>
                        <a:pt x="827406" y="21760"/>
                        <a:pt x="814388" y="41503"/>
                        <a:pt x="771525" y="60553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Freeform 35"/>
                <p:cNvSpPr/>
                <p:nvPr/>
              </p:nvSpPr>
              <p:spPr>
                <a:xfrm>
                  <a:off x="5476280" y="4950618"/>
                  <a:ext cx="334565" cy="300037"/>
                </a:xfrm>
                <a:custGeom>
                  <a:avLst/>
                  <a:gdLst>
                    <a:gd name="connsiteX0" fmla="*/ 771525 w 2786063"/>
                    <a:gd name="connsiteY0" fmla="*/ 60553 h 1646465"/>
                    <a:gd name="connsiteX1" fmla="*/ 600075 w 2786063"/>
                    <a:gd name="connsiteY1" fmla="*/ 131990 h 1646465"/>
                    <a:gd name="connsiteX2" fmla="*/ 500063 w 2786063"/>
                    <a:gd name="connsiteY2" fmla="*/ 203428 h 1646465"/>
                    <a:gd name="connsiteX3" fmla="*/ 442913 w 2786063"/>
                    <a:gd name="connsiteY3" fmla="*/ 246290 h 1646465"/>
                    <a:gd name="connsiteX4" fmla="*/ 400050 w 2786063"/>
                    <a:gd name="connsiteY4" fmla="*/ 260578 h 1646465"/>
                    <a:gd name="connsiteX5" fmla="*/ 285750 w 2786063"/>
                    <a:gd name="connsiteY5" fmla="*/ 360590 h 1646465"/>
                    <a:gd name="connsiteX6" fmla="*/ 257175 w 2786063"/>
                    <a:gd name="connsiteY6" fmla="*/ 417740 h 1646465"/>
                    <a:gd name="connsiteX7" fmla="*/ 171450 w 2786063"/>
                    <a:gd name="connsiteY7" fmla="*/ 517753 h 1646465"/>
                    <a:gd name="connsiteX8" fmla="*/ 128588 w 2786063"/>
                    <a:gd name="connsiteY8" fmla="*/ 603478 h 1646465"/>
                    <a:gd name="connsiteX9" fmla="*/ 100013 w 2786063"/>
                    <a:gd name="connsiteY9" fmla="*/ 703490 h 1646465"/>
                    <a:gd name="connsiteX10" fmla="*/ 85725 w 2786063"/>
                    <a:gd name="connsiteY10" fmla="*/ 746353 h 1646465"/>
                    <a:gd name="connsiteX11" fmla="*/ 57150 w 2786063"/>
                    <a:gd name="connsiteY11" fmla="*/ 789215 h 1646465"/>
                    <a:gd name="connsiteX12" fmla="*/ 28575 w 2786063"/>
                    <a:gd name="connsiteY12" fmla="*/ 903515 h 1646465"/>
                    <a:gd name="connsiteX13" fmla="*/ 14288 w 2786063"/>
                    <a:gd name="connsiteY13" fmla="*/ 946378 h 1646465"/>
                    <a:gd name="connsiteX14" fmla="*/ 0 w 2786063"/>
                    <a:gd name="connsiteY14" fmla="*/ 1003528 h 1646465"/>
                    <a:gd name="connsiteX15" fmla="*/ 14288 w 2786063"/>
                    <a:gd name="connsiteY15" fmla="*/ 1089253 h 1646465"/>
                    <a:gd name="connsiteX16" fmla="*/ 42863 w 2786063"/>
                    <a:gd name="connsiteY16" fmla="*/ 1203553 h 1646465"/>
                    <a:gd name="connsiteX17" fmla="*/ 71438 w 2786063"/>
                    <a:gd name="connsiteY17" fmla="*/ 1303565 h 1646465"/>
                    <a:gd name="connsiteX18" fmla="*/ 128588 w 2786063"/>
                    <a:gd name="connsiteY18" fmla="*/ 1389290 h 1646465"/>
                    <a:gd name="connsiteX19" fmla="*/ 171450 w 2786063"/>
                    <a:gd name="connsiteY19" fmla="*/ 1417865 h 1646465"/>
                    <a:gd name="connsiteX20" fmla="*/ 257175 w 2786063"/>
                    <a:gd name="connsiteY20" fmla="*/ 1503590 h 1646465"/>
                    <a:gd name="connsiteX21" fmla="*/ 314325 w 2786063"/>
                    <a:gd name="connsiteY21" fmla="*/ 1517878 h 1646465"/>
                    <a:gd name="connsiteX22" fmla="*/ 357188 w 2786063"/>
                    <a:gd name="connsiteY22" fmla="*/ 1532165 h 1646465"/>
                    <a:gd name="connsiteX23" fmla="*/ 457200 w 2786063"/>
                    <a:gd name="connsiteY23" fmla="*/ 1546453 h 1646465"/>
                    <a:gd name="connsiteX24" fmla="*/ 557213 w 2786063"/>
                    <a:gd name="connsiteY24" fmla="*/ 1589315 h 1646465"/>
                    <a:gd name="connsiteX25" fmla="*/ 685800 w 2786063"/>
                    <a:gd name="connsiteY25" fmla="*/ 1646465 h 1646465"/>
                    <a:gd name="connsiteX26" fmla="*/ 1143000 w 2786063"/>
                    <a:gd name="connsiteY26" fmla="*/ 1632178 h 1646465"/>
                    <a:gd name="connsiteX27" fmla="*/ 1228725 w 2786063"/>
                    <a:gd name="connsiteY27" fmla="*/ 1603603 h 1646465"/>
                    <a:gd name="connsiteX28" fmla="*/ 1343025 w 2786063"/>
                    <a:gd name="connsiteY28" fmla="*/ 1575028 h 1646465"/>
                    <a:gd name="connsiteX29" fmla="*/ 1400175 w 2786063"/>
                    <a:gd name="connsiteY29" fmla="*/ 1560740 h 1646465"/>
                    <a:gd name="connsiteX30" fmla="*/ 1485900 w 2786063"/>
                    <a:gd name="connsiteY30" fmla="*/ 1546453 h 1646465"/>
                    <a:gd name="connsiteX31" fmla="*/ 1585913 w 2786063"/>
                    <a:gd name="connsiteY31" fmla="*/ 1517878 h 1646465"/>
                    <a:gd name="connsiteX32" fmla="*/ 1657350 w 2786063"/>
                    <a:gd name="connsiteY32" fmla="*/ 1503590 h 1646465"/>
                    <a:gd name="connsiteX33" fmla="*/ 1700213 w 2786063"/>
                    <a:gd name="connsiteY33" fmla="*/ 1489303 h 1646465"/>
                    <a:gd name="connsiteX34" fmla="*/ 1814513 w 2786063"/>
                    <a:gd name="connsiteY34" fmla="*/ 1460728 h 1646465"/>
                    <a:gd name="connsiteX35" fmla="*/ 1871663 w 2786063"/>
                    <a:gd name="connsiteY35" fmla="*/ 1446440 h 1646465"/>
                    <a:gd name="connsiteX36" fmla="*/ 2085975 w 2786063"/>
                    <a:gd name="connsiteY36" fmla="*/ 1417865 h 1646465"/>
                    <a:gd name="connsiteX37" fmla="*/ 2400300 w 2786063"/>
                    <a:gd name="connsiteY37" fmla="*/ 1417865 h 1646465"/>
                    <a:gd name="connsiteX38" fmla="*/ 2457450 w 2786063"/>
                    <a:gd name="connsiteY38" fmla="*/ 1375003 h 1646465"/>
                    <a:gd name="connsiteX39" fmla="*/ 2557463 w 2786063"/>
                    <a:gd name="connsiteY39" fmla="*/ 1289278 h 1646465"/>
                    <a:gd name="connsiteX40" fmla="*/ 2586038 w 2786063"/>
                    <a:gd name="connsiteY40" fmla="*/ 1246415 h 1646465"/>
                    <a:gd name="connsiteX41" fmla="*/ 2628900 w 2786063"/>
                    <a:gd name="connsiteY41" fmla="*/ 1203553 h 1646465"/>
                    <a:gd name="connsiteX42" fmla="*/ 2686050 w 2786063"/>
                    <a:gd name="connsiteY42" fmla="*/ 1117828 h 1646465"/>
                    <a:gd name="connsiteX43" fmla="*/ 2786063 w 2786063"/>
                    <a:gd name="connsiteY43" fmla="*/ 1017815 h 1646465"/>
                    <a:gd name="connsiteX44" fmla="*/ 2771775 w 2786063"/>
                    <a:gd name="connsiteY44" fmla="*/ 917803 h 1646465"/>
                    <a:gd name="connsiteX45" fmla="*/ 2728913 w 2786063"/>
                    <a:gd name="connsiteY45" fmla="*/ 889228 h 1646465"/>
                    <a:gd name="connsiteX46" fmla="*/ 2643188 w 2786063"/>
                    <a:gd name="connsiteY46" fmla="*/ 817790 h 1646465"/>
                    <a:gd name="connsiteX47" fmla="*/ 2586038 w 2786063"/>
                    <a:gd name="connsiteY47" fmla="*/ 803503 h 1646465"/>
                    <a:gd name="connsiteX48" fmla="*/ 2528888 w 2786063"/>
                    <a:gd name="connsiteY48" fmla="*/ 760640 h 1646465"/>
                    <a:gd name="connsiteX49" fmla="*/ 2457450 w 2786063"/>
                    <a:gd name="connsiteY49" fmla="*/ 732065 h 1646465"/>
                    <a:gd name="connsiteX50" fmla="*/ 2343150 w 2786063"/>
                    <a:gd name="connsiteY50" fmla="*/ 674915 h 1646465"/>
                    <a:gd name="connsiteX51" fmla="*/ 2228850 w 2786063"/>
                    <a:gd name="connsiteY51" fmla="*/ 617765 h 1646465"/>
                    <a:gd name="connsiteX52" fmla="*/ 2185988 w 2786063"/>
                    <a:gd name="connsiteY52" fmla="*/ 560615 h 1646465"/>
                    <a:gd name="connsiteX53" fmla="*/ 2085975 w 2786063"/>
                    <a:gd name="connsiteY53" fmla="*/ 503465 h 1646465"/>
                    <a:gd name="connsiteX54" fmla="*/ 2057400 w 2786063"/>
                    <a:gd name="connsiteY54" fmla="*/ 460603 h 1646465"/>
                    <a:gd name="connsiteX55" fmla="*/ 1957388 w 2786063"/>
                    <a:gd name="connsiteY55" fmla="*/ 389165 h 1646465"/>
                    <a:gd name="connsiteX56" fmla="*/ 1900238 w 2786063"/>
                    <a:gd name="connsiteY56" fmla="*/ 303440 h 1646465"/>
                    <a:gd name="connsiteX57" fmla="*/ 1857375 w 2786063"/>
                    <a:gd name="connsiteY57" fmla="*/ 260578 h 1646465"/>
                    <a:gd name="connsiteX58" fmla="*/ 1800225 w 2786063"/>
                    <a:gd name="connsiteY58" fmla="*/ 174853 h 1646465"/>
                    <a:gd name="connsiteX59" fmla="*/ 1714500 w 2786063"/>
                    <a:gd name="connsiteY59" fmla="*/ 117703 h 1646465"/>
                    <a:gd name="connsiteX60" fmla="*/ 1571625 w 2786063"/>
                    <a:gd name="connsiteY60" fmla="*/ 74840 h 1646465"/>
                    <a:gd name="connsiteX61" fmla="*/ 1485900 w 2786063"/>
                    <a:gd name="connsiteY61" fmla="*/ 46265 h 1646465"/>
                    <a:gd name="connsiteX62" fmla="*/ 1443038 w 2786063"/>
                    <a:gd name="connsiteY62" fmla="*/ 31978 h 1646465"/>
                    <a:gd name="connsiteX63" fmla="*/ 1185863 w 2786063"/>
                    <a:gd name="connsiteY63" fmla="*/ 17690 h 1646465"/>
                    <a:gd name="connsiteX64" fmla="*/ 857250 w 2786063"/>
                    <a:gd name="connsiteY64" fmla="*/ 17690 h 1646465"/>
                    <a:gd name="connsiteX65" fmla="*/ 771525 w 2786063"/>
                    <a:gd name="connsiteY65" fmla="*/ 60553 h 16464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</a:cxnLst>
                  <a:rect l="l" t="t" r="r" b="b"/>
                  <a:pathLst>
                    <a:path w="2786063" h="1646465">
                      <a:moveTo>
                        <a:pt x="771525" y="60553"/>
                      </a:moveTo>
                      <a:cubicBezTo>
                        <a:pt x="728662" y="79603"/>
                        <a:pt x="698550" y="107372"/>
                        <a:pt x="600075" y="131990"/>
                      </a:cubicBezTo>
                      <a:cubicBezTo>
                        <a:pt x="413356" y="272031"/>
                        <a:pt x="646265" y="98998"/>
                        <a:pt x="500063" y="203428"/>
                      </a:cubicBezTo>
                      <a:cubicBezTo>
                        <a:pt x="480686" y="217269"/>
                        <a:pt x="463588" y="234476"/>
                        <a:pt x="442913" y="246290"/>
                      </a:cubicBezTo>
                      <a:cubicBezTo>
                        <a:pt x="429837" y="253762"/>
                        <a:pt x="414338" y="255815"/>
                        <a:pt x="400050" y="260578"/>
                      </a:cubicBezTo>
                      <a:cubicBezTo>
                        <a:pt x="377661" y="278489"/>
                        <a:pt x="307223" y="330528"/>
                        <a:pt x="285750" y="360590"/>
                      </a:cubicBezTo>
                      <a:cubicBezTo>
                        <a:pt x="273370" y="377921"/>
                        <a:pt x="268463" y="399679"/>
                        <a:pt x="257175" y="417740"/>
                      </a:cubicBezTo>
                      <a:cubicBezTo>
                        <a:pt x="226627" y="466618"/>
                        <a:pt x="210415" y="478788"/>
                        <a:pt x="171450" y="517753"/>
                      </a:cubicBezTo>
                      <a:cubicBezTo>
                        <a:pt x="135542" y="625480"/>
                        <a:pt x="183978" y="492699"/>
                        <a:pt x="128588" y="603478"/>
                      </a:cubicBezTo>
                      <a:cubicBezTo>
                        <a:pt x="117166" y="626321"/>
                        <a:pt x="106119" y="682119"/>
                        <a:pt x="100013" y="703490"/>
                      </a:cubicBezTo>
                      <a:cubicBezTo>
                        <a:pt x="95876" y="717971"/>
                        <a:pt x="92460" y="732882"/>
                        <a:pt x="85725" y="746353"/>
                      </a:cubicBezTo>
                      <a:cubicBezTo>
                        <a:pt x="78046" y="761711"/>
                        <a:pt x="66675" y="774928"/>
                        <a:pt x="57150" y="789215"/>
                      </a:cubicBezTo>
                      <a:cubicBezTo>
                        <a:pt x="24492" y="887194"/>
                        <a:pt x="63057" y="765586"/>
                        <a:pt x="28575" y="903515"/>
                      </a:cubicBezTo>
                      <a:cubicBezTo>
                        <a:pt x="24922" y="918126"/>
                        <a:pt x="18425" y="931897"/>
                        <a:pt x="14288" y="946378"/>
                      </a:cubicBezTo>
                      <a:cubicBezTo>
                        <a:pt x="8894" y="965259"/>
                        <a:pt x="4763" y="984478"/>
                        <a:pt x="0" y="1003528"/>
                      </a:cubicBezTo>
                      <a:cubicBezTo>
                        <a:pt x="4763" y="1032103"/>
                        <a:pt x="8218" y="1060927"/>
                        <a:pt x="14288" y="1089253"/>
                      </a:cubicBezTo>
                      <a:cubicBezTo>
                        <a:pt x="22517" y="1127654"/>
                        <a:pt x="33338" y="1165453"/>
                        <a:pt x="42863" y="1203553"/>
                      </a:cubicBezTo>
                      <a:cubicBezTo>
                        <a:pt x="46227" y="1217011"/>
                        <a:pt x="62119" y="1286791"/>
                        <a:pt x="71438" y="1303565"/>
                      </a:cubicBezTo>
                      <a:cubicBezTo>
                        <a:pt x="88117" y="1333586"/>
                        <a:pt x="100013" y="1370240"/>
                        <a:pt x="128588" y="1389290"/>
                      </a:cubicBezTo>
                      <a:cubicBezTo>
                        <a:pt x="142875" y="1398815"/>
                        <a:pt x="158616" y="1406457"/>
                        <a:pt x="171450" y="1417865"/>
                      </a:cubicBezTo>
                      <a:cubicBezTo>
                        <a:pt x="201654" y="1444713"/>
                        <a:pt x="217971" y="1493789"/>
                        <a:pt x="257175" y="1503590"/>
                      </a:cubicBezTo>
                      <a:cubicBezTo>
                        <a:pt x="276225" y="1508353"/>
                        <a:pt x="295444" y="1512484"/>
                        <a:pt x="314325" y="1517878"/>
                      </a:cubicBezTo>
                      <a:cubicBezTo>
                        <a:pt x="328806" y="1522015"/>
                        <a:pt x="342420" y="1529211"/>
                        <a:pt x="357188" y="1532165"/>
                      </a:cubicBezTo>
                      <a:cubicBezTo>
                        <a:pt x="390210" y="1538769"/>
                        <a:pt x="423863" y="1541690"/>
                        <a:pt x="457200" y="1546453"/>
                      </a:cubicBezTo>
                      <a:cubicBezTo>
                        <a:pt x="545232" y="1575796"/>
                        <a:pt x="451289" y="1542237"/>
                        <a:pt x="557213" y="1589315"/>
                      </a:cubicBezTo>
                      <a:cubicBezTo>
                        <a:pt x="721395" y="1662285"/>
                        <a:pt x="545112" y="1576121"/>
                        <a:pt x="685800" y="1646465"/>
                      </a:cubicBezTo>
                      <a:cubicBezTo>
                        <a:pt x="838200" y="1641703"/>
                        <a:pt x="990999" y="1644178"/>
                        <a:pt x="1143000" y="1632178"/>
                      </a:cubicBezTo>
                      <a:cubicBezTo>
                        <a:pt x="1173027" y="1629807"/>
                        <a:pt x="1199763" y="1611878"/>
                        <a:pt x="1228725" y="1603603"/>
                      </a:cubicBezTo>
                      <a:cubicBezTo>
                        <a:pt x="1266487" y="1592814"/>
                        <a:pt x="1304925" y="1584553"/>
                        <a:pt x="1343025" y="1575028"/>
                      </a:cubicBezTo>
                      <a:cubicBezTo>
                        <a:pt x="1362075" y="1570265"/>
                        <a:pt x="1380806" y="1563968"/>
                        <a:pt x="1400175" y="1560740"/>
                      </a:cubicBezTo>
                      <a:cubicBezTo>
                        <a:pt x="1428750" y="1555978"/>
                        <a:pt x="1457493" y="1552134"/>
                        <a:pt x="1485900" y="1546453"/>
                      </a:cubicBezTo>
                      <a:cubicBezTo>
                        <a:pt x="1619488" y="1519735"/>
                        <a:pt x="1477002" y="1545106"/>
                        <a:pt x="1585913" y="1517878"/>
                      </a:cubicBezTo>
                      <a:cubicBezTo>
                        <a:pt x="1609472" y="1511988"/>
                        <a:pt x="1633791" y="1509480"/>
                        <a:pt x="1657350" y="1503590"/>
                      </a:cubicBezTo>
                      <a:cubicBezTo>
                        <a:pt x="1671961" y="1499937"/>
                        <a:pt x="1685683" y="1493266"/>
                        <a:pt x="1700213" y="1489303"/>
                      </a:cubicBezTo>
                      <a:cubicBezTo>
                        <a:pt x="1738102" y="1478970"/>
                        <a:pt x="1776413" y="1470253"/>
                        <a:pt x="1814513" y="1460728"/>
                      </a:cubicBezTo>
                      <a:cubicBezTo>
                        <a:pt x="1833563" y="1455965"/>
                        <a:pt x="1852178" y="1448876"/>
                        <a:pt x="1871663" y="1446440"/>
                      </a:cubicBezTo>
                      <a:cubicBezTo>
                        <a:pt x="2019379" y="1427976"/>
                        <a:pt x="1947952" y="1437583"/>
                        <a:pt x="2085975" y="1417865"/>
                      </a:cubicBezTo>
                      <a:cubicBezTo>
                        <a:pt x="2162450" y="1423328"/>
                        <a:pt x="2312639" y="1447085"/>
                        <a:pt x="2400300" y="1417865"/>
                      </a:cubicBezTo>
                      <a:cubicBezTo>
                        <a:pt x="2422890" y="1410335"/>
                        <a:pt x="2438073" y="1388844"/>
                        <a:pt x="2457450" y="1375003"/>
                      </a:cubicBezTo>
                      <a:cubicBezTo>
                        <a:pt x="2513329" y="1335090"/>
                        <a:pt x="2502919" y="1352913"/>
                        <a:pt x="2557463" y="1289278"/>
                      </a:cubicBezTo>
                      <a:cubicBezTo>
                        <a:pt x="2568638" y="1276240"/>
                        <a:pt x="2575045" y="1259607"/>
                        <a:pt x="2586038" y="1246415"/>
                      </a:cubicBezTo>
                      <a:cubicBezTo>
                        <a:pt x="2598973" y="1230893"/>
                        <a:pt x="2616495" y="1219502"/>
                        <a:pt x="2628900" y="1203553"/>
                      </a:cubicBezTo>
                      <a:cubicBezTo>
                        <a:pt x="2649984" y="1176444"/>
                        <a:pt x="2663234" y="1143496"/>
                        <a:pt x="2686050" y="1117828"/>
                      </a:cubicBezTo>
                      <a:cubicBezTo>
                        <a:pt x="2899422" y="877784"/>
                        <a:pt x="2591741" y="1276908"/>
                        <a:pt x="2786063" y="1017815"/>
                      </a:cubicBezTo>
                      <a:cubicBezTo>
                        <a:pt x="2781300" y="984478"/>
                        <a:pt x="2785452" y="948576"/>
                        <a:pt x="2771775" y="917803"/>
                      </a:cubicBezTo>
                      <a:cubicBezTo>
                        <a:pt x="2764801" y="902112"/>
                        <a:pt x="2742104" y="900221"/>
                        <a:pt x="2728913" y="889228"/>
                      </a:cubicBezTo>
                      <a:cubicBezTo>
                        <a:pt x="2692567" y="858939"/>
                        <a:pt x="2687005" y="836569"/>
                        <a:pt x="2643188" y="817790"/>
                      </a:cubicBezTo>
                      <a:cubicBezTo>
                        <a:pt x="2625139" y="810055"/>
                        <a:pt x="2605088" y="808265"/>
                        <a:pt x="2586038" y="803503"/>
                      </a:cubicBezTo>
                      <a:cubicBezTo>
                        <a:pt x="2566988" y="789215"/>
                        <a:pt x="2549704" y="772204"/>
                        <a:pt x="2528888" y="760640"/>
                      </a:cubicBezTo>
                      <a:cubicBezTo>
                        <a:pt x="2506469" y="748185"/>
                        <a:pt x="2480736" y="742813"/>
                        <a:pt x="2457450" y="732065"/>
                      </a:cubicBezTo>
                      <a:cubicBezTo>
                        <a:pt x="2418774" y="714214"/>
                        <a:pt x="2383561" y="688385"/>
                        <a:pt x="2343150" y="674915"/>
                      </a:cubicBezTo>
                      <a:cubicBezTo>
                        <a:pt x="2273943" y="651846"/>
                        <a:pt x="2313202" y="668376"/>
                        <a:pt x="2228850" y="617765"/>
                      </a:cubicBezTo>
                      <a:cubicBezTo>
                        <a:pt x="2214563" y="598715"/>
                        <a:pt x="2202826" y="577453"/>
                        <a:pt x="2185988" y="560615"/>
                      </a:cubicBezTo>
                      <a:cubicBezTo>
                        <a:pt x="2165794" y="540421"/>
                        <a:pt x="2108386" y="514670"/>
                        <a:pt x="2085975" y="503465"/>
                      </a:cubicBezTo>
                      <a:cubicBezTo>
                        <a:pt x="2076450" y="489178"/>
                        <a:pt x="2069542" y="472745"/>
                        <a:pt x="2057400" y="460603"/>
                      </a:cubicBezTo>
                      <a:cubicBezTo>
                        <a:pt x="1980944" y="384147"/>
                        <a:pt x="2047386" y="490413"/>
                        <a:pt x="1957388" y="389165"/>
                      </a:cubicBezTo>
                      <a:cubicBezTo>
                        <a:pt x="1934572" y="363497"/>
                        <a:pt x="1924522" y="327724"/>
                        <a:pt x="1900238" y="303440"/>
                      </a:cubicBezTo>
                      <a:cubicBezTo>
                        <a:pt x="1885950" y="289153"/>
                        <a:pt x="1869780" y="276527"/>
                        <a:pt x="1857375" y="260578"/>
                      </a:cubicBezTo>
                      <a:cubicBezTo>
                        <a:pt x="1836290" y="233469"/>
                        <a:pt x="1828800" y="193903"/>
                        <a:pt x="1800225" y="174853"/>
                      </a:cubicBezTo>
                      <a:cubicBezTo>
                        <a:pt x="1771650" y="155803"/>
                        <a:pt x="1747080" y="128564"/>
                        <a:pt x="1714500" y="117703"/>
                      </a:cubicBezTo>
                      <a:cubicBezTo>
                        <a:pt x="1596144" y="78249"/>
                        <a:pt x="1784196" y="140246"/>
                        <a:pt x="1571625" y="74840"/>
                      </a:cubicBezTo>
                      <a:cubicBezTo>
                        <a:pt x="1542836" y="65982"/>
                        <a:pt x="1514475" y="55790"/>
                        <a:pt x="1485900" y="46265"/>
                      </a:cubicBezTo>
                      <a:cubicBezTo>
                        <a:pt x="1471613" y="41503"/>
                        <a:pt x="1458075" y="32813"/>
                        <a:pt x="1443038" y="31978"/>
                      </a:cubicBezTo>
                      <a:lnTo>
                        <a:pt x="1185863" y="17690"/>
                      </a:lnTo>
                      <a:cubicBezTo>
                        <a:pt x="1040865" y="-3023"/>
                        <a:pt x="1050094" y="-8607"/>
                        <a:pt x="857250" y="17690"/>
                      </a:cubicBezTo>
                      <a:cubicBezTo>
                        <a:pt x="827406" y="21760"/>
                        <a:pt x="814388" y="41503"/>
                        <a:pt x="771525" y="60553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6" name="TextBox 45"/>
              <p:cNvSpPr txBox="1"/>
              <p:nvPr/>
            </p:nvSpPr>
            <p:spPr>
              <a:xfrm>
                <a:off x="4897040" y="5550690"/>
                <a:ext cx="246935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b="1" dirty="0" smtClean="0">
                    <a:latin typeface="Century Gothic" charset="0"/>
                    <a:ea typeface="Century Gothic" charset="0"/>
                    <a:cs typeface="Century Gothic" charset="0"/>
                  </a:rPr>
                  <a:t>[ SIC ]</a:t>
                </a:r>
                <a:endParaRPr lang="en-US" sz="6000" b="1" dirty="0">
                  <a:latin typeface="Century Gothic" charset="0"/>
                  <a:ea typeface="Century Gothic" charset="0"/>
                  <a:cs typeface="Century Gothic" charset="0"/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4226753" y="2122746"/>
                <a:ext cx="3634907" cy="150329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19000"/>
                </a:schemeClr>
              </a:solidFill>
              <a:ln w="1143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081015" y="196827"/>
                <a:ext cx="392638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 smtClean="0">
                    <a:latin typeface="Century Gothic" charset="0"/>
                    <a:ea typeface="Century Gothic" charset="0"/>
                    <a:cs typeface="Century Gothic" charset="0"/>
                  </a:rPr>
                  <a:t>Sea Ice Concentration</a:t>
                </a:r>
                <a:endParaRPr lang="en-US" sz="4000" b="1" dirty="0">
                  <a:latin typeface="Century Gothic" charset="0"/>
                  <a:ea typeface="Century Gothic" charset="0"/>
                  <a:cs typeface="Century Gothic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211464" y="2435255"/>
                <a:ext cx="369287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 smtClean="0">
                    <a:latin typeface="Century Gothic" charset="0"/>
                    <a:ea typeface="Century Gothic" charset="0"/>
                    <a:cs typeface="Century Gothic" charset="0"/>
                  </a:rPr>
                  <a:t>Fraction (%) of seawater covered by ice</a:t>
                </a:r>
                <a:endParaRPr lang="en-US" sz="2200" dirty="0">
                  <a:latin typeface="Century Gothic" charset="0"/>
                  <a:ea typeface="Century Gothic" charset="0"/>
                  <a:cs typeface="Century Gothic" charset="0"/>
                </a:endParaRPr>
              </a:p>
            </p:txBody>
          </p:sp>
          <p:sp>
            <p:nvSpPr>
              <p:cNvPr id="62" name="Right Brace 61"/>
              <p:cNvSpPr/>
              <p:nvPr/>
            </p:nvSpPr>
            <p:spPr>
              <a:xfrm rot="5400000">
                <a:off x="5885642" y="707354"/>
                <a:ext cx="317126" cy="2078831"/>
              </a:xfrm>
              <a:prstGeom prst="rightBrace">
                <a:avLst>
                  <a:gd name="adj1" fmla="val 27381"/>
                  <a:gd name="adj2" fmla="val 49313"/>
                </a:avLst>
              </a:prstGeom>
              <a:ln w="635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Right Brace 62"/>
            <p:cNvSpPr/>
            <p:nvPr/>
          </p:nvSpPr>
          <p:spPr>
            <a:xfrm rot="5400000">
              <a:off x="10164155" y="649912"/>
              <a:ext cx="317126" cy="2078831"/>
            </a:xfrm>
            <a:prstGeom prst="rightBrace">
              <a:avLst>
                <a:gd name="adj1" fmla="val 27381"/>
                <a:gd name="adj2" fmla="val 49313"/>
              </a:avLst>
            </a:prstGeom>
            <a:ln w="635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9786937" y="4171920"/>
            <a:ext cx="1071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Snow</a:t>
            </a:r>
            <a:endParaRPr lang="en-US" sz="2000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9786937" y="4621975"/>
            <a:ext cx="1071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Ice</a:t>
            </a:r>
            <a:endParaRPr lang="en-US" sz="2000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7" name="Right Bracket 56"/>
          <p:cNvSpPr/>
          <p:nvPr/>
        </p:nvSpPr>
        <p:spPr>
          <a:xfrm>
            <a:off x="11551446" y="4533145"/>
            <a:ext cx="54994" cy="557387"/>
          </a:xfrm>
          <a:prstGeom prst="rightBracket">
            <a:avLst>
              <a:gd name="adj" fmla="val 79762"/>
            </a:avLst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4901362" y="3961575"/>
            <a:ext cx="2883393" cy="1600990"/>
            <a:chOff x="744573" y="3961575"/>
            <a:chExt cx="2883393" cy="1600990"/>
          </a:xfrm>
        </p:grpSpPr>
        <p:cxnSp>
          <p:nvCxnSpPr>
            <p:cNvPr id="49" name="Straight Connector 48"/>
            <p:cNvCxnSpPr/>
            <p:nvPr/>
          </p:nvCxnSpPr>
          <p:spPr>
            <a:xfrm flipH="1">
              <a:off x="1934762" y="3961575"/>
              <a:ext cx="8337" cy="1600990"/>
            </a:xfrm>
            <a:prstGeom prst="line">
              <a:avLst/>
            </a:prstGeom>
            <a:ln w="38100">
              <a:solidFill>
                <a:schemeClr val="tx1">
                  <a:alpha val="7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744573" y="4879178"/>
              <a:ext cx="2883393" cy="0"/>
            </a:xfrm>
            <a:prstGeom prst="line">
              <a:avLst/>
            </a:prstGeom>
            <a:ln w="38100">
              <a:solidFill>
                <a:schemeClr val="tx1">
                  <a:alpha val="7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ectangle 55"/>
          <p:cNvSpPr/>
          <p:nvPr/>
        </p:nvSpPr>
        <p:spPr>
          <a:xfrm>
            <a:off x="8182425" y="0"/>
            <a:ext cx="4009575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74491" y="206799"/>
            <a:ext cx="3589953" cy="6359554"/>
            <a:chOff x="74491" y="206799"/>
            <a:chExt cx="3589953" cy="6359554"/>
          </a:xfrm>
        </p:grpSpPr>
        <p:sp>
          <p:nvSpPr>
            <p:cNvPr id="38" name="Freeform 37"/>
            <p:cNvSpPr/>
            <p:nvPr/>
          </p:nvSpPr>
          <p:spPr>
            <a:xfrm>
              <a:off x="1053703" y="4218552"/>
              <a:ext cx="2100262" cy="1189265"/>
            </a:xfrm>
            <a:custGeom>
              <a:avLst/>
              <a:gdLst>
                <a:gd name="connsiteX0" fmla="*/ 771525 w 2786063"/>
                <a:gd name="connsiteY0" fmla="*/ 60553 h 1646465"/>
                <a:gd name="connsiteX1" fmla="*/ 600075 w 2786063"/>
                <a:gd name="connsiteY1" fmla="*/ 131990 h 1646465"/>
                <a:gd name="connsiteX2" fmla="*/ 500063 w 2786063"/>
                <a:gd name="connsiteY2" fmla="*/ 203428 h 1646465"/>
                <a:gd name="connsiteX3" fmla="*/ 442913 w 2786063"/>
                <a:gd name="connsiteY3" fmla="*/ 246290 h 1646465"/>
                <a:gd name="connsiteX4" fmla="*/ 400050 w 2786063"/>
                <a:gd name="connsiteY4" fmla="*/ 260578 h 1646465"/>
                <a:gd name="connsiteX5" fmla="*/ 285750 w 2786063"/>
                <a:gd name="connsiteY5" fmla="*/ 360590 h 1646465"/>
                <a:gd name="connsiteX6" fmla="*/ 257175 w 2786063"/>
                <a:gd name="connsiteY6" fmla="*/ 417740 h 1646465"/>
                <a:gd name="connsiteX7" fmla="*/ 171450 w 2786063"/>
                <a:gd name="connsiteY7" fmla="*/ 517753 h 1646465"/>
                <a:gd name="connsiteX8" fmla="*/ 128588 w 2786063"/>
                <a:gd name="connsiteY8" fmla="*/ 603478 h 1646465"/>
                <a:gd name="connsiteX9" fmla="*/ 100013 w 2786063"/>
                <a:gd name="connsiteY9" fmla="*/ 703490 h 1646465"/>
                <a:gd name="connsiteX10" fmla="*/ 85725 w 2786063"/>
                <a:gd name="connsiteY10" fmla="*/ 746353 h 1646465"/>
                <a:gd name="connsiteX11" fmla="*/ 57150 w 2786063"/>
                <a:gd name="connsiteY11" fmla="*/ 789215 h 1646465"/>
                <a:gd name="connsiteX12" fmla="*/ 28575 w 2786063"/>
                <a:gd name="connsiteY12" fmla="*/ 903515 h 1646465"/>
                <a:gd name="connsiteX13" fmla="*/ 14288 w 2786063"/>
                <a:gd name="connsiteY13" fmla="*/ 946378 h 1646465"/>
                <a:gd name="connsiteX14" fmla="*/ 0 w 2786063"/>
                <a:gd name="connsiteY14" fmla="*/ 1003528 h 1646465"/>
                <a:gd name="connsiteX15" fmla="*/ 14288 w 2786063"/>
                <a:gd name="connsiteY15" fmla="*/ 1089253 h 1646465"/>
                <a:gd name="connsiteX16" fmla="*/ 42863 w 2786063"/>
                <a:gd name="connsiteY16" fmla="*/ 1203553 h 1646465"/>
                <a:gd name="connsiteX17" fmla="*/ 71438 w 2786063"/>
                <a:gd name="connsiteY17" fmla="*/ 1303565 h 1646465"/>
                <a:gd name="connsiteX18" fmla="*/ 128588 w 2786063"/>
                <a:gd name="connsiteY18" fmla="*/ 1389290 h 1646465"/>
                <a:gd name="connsiteX19" fmla="*/ 171450 w 2786063"/>
                <a:gd name="connsiteY19" fmla="*/ 1417865 h 1646465"/>
                <a:gd name="connsiteX20" fmla="*/ 257175 w 2786063"/>
                <a:gd name="connsiteY20" fmla="*/ 1503590 h 1646465"/>
                <a:gd name="connsiteX21" fmla="*/ 314325 w 2786063"/>
                <a:gd name="connsiteY21" fmla="*/ 1517878 h 1646465"/>
                <a:gd name="connsiteX22" fmla="*/ 357188 w 2786063"/>
                <a:gd name="connsiteY22" fmla="*/ 1532165 h 1646465"/>
                <a:gd name="connsiteX23" fmla="*/ 457200 w 2786063"/>
                <a:gd name="connsiteY23" fmla="*/ 1546453 h 1646465"/>
                <a:gd name="connsiteX24" fmla="*/ 557213 w 2786063"/>
                <a:gd name="connsiteY24" fmla="*/ 1589315 h 1646465"/>
                <a:gd name="connsiteX25" fmla="*/ 685800 w 2786063"/>
                <a:gd name="connsiteY25" fmla="*/ 1646465 h 1646465"/>
                <a:gd name="connsiteX26" fmla="*/ 1143000 w 2786063"/>
                <a:gd name="connsiteY26" fmla="*/ 1632178 h 1646465"/>
                <a:gd name="connsiteX27" fmla="*/ 1228725 w 2786063"/>
                <a:gd name="connsiteY27" fmla="*/ 1603603 h 1646465"/>
                <a:gd name="connsiteX28" fmla="*/ 1343025 w 2786063"/>
                <a:gd name="connsiteY28" fmla="*/ 1575028 h 1646465"/>
                <a:gd name="connsiteX29" fmla="*/ 1400175 w 2786063"/>
                <a:gd name="connsiteY29" fmla="*/ 1560740 h 1646465"/>
                <a:gd name="connsiteX30" fmla="*/ 1485900 w 2786063"/>
                <a:gd name="connsiteY30" fmla="*/ 1546453 h 1646465"/>
                <a:gd name="connsiteX31" fmla="*/ 1585913 w 2786063"/>
                <a:gd name="connsiteY31" fmla="*/ 1517878 h 1646465"/>
                <a:gd name="connsiteX32" fmla="*/ 1657350 w 2786063"/>
                <a:gd name="connsiteY32" fmla="*/ 1503590 h 1646465"/>
                <a:gd name="connsiteX33" fmla="*/ 1700213 w 2786063"/>
                <a:gd name="connsiteY33" fmla="*/ 1489303 h 1646465"/>
                <a:gd name="connsiteX34" fmla="*/ 1814513 w 2786063"/>
                <a:gd name="connsiteY34" fmla="*/ 1460728 h 1646465"/>
                <a:gd name="connsiteX35" fmla="*/ 1871663 w 2786063"/>
                <a:gd name="connsiteY35" fmla="*/ 1446440 h 1646465"/>
                <a:gd name="connsiteX36" fmla="*/ 2085975 w 2786063"/>
                <a:gd name="connsiteY36" fmla="*/ 1417865 h 1646465"/>
                <a:gd name="connsiteX37" fmla="*/ 2400300 w 2786063"/>
                <a:gd name="connsiteY37" fmla="*/ 1417865 h 1646465"/>
                <a:gd name="connsiteX38" fmla="*/ 2457450 w 2786063"/>
                <a:gd name="connsiteY38" fmla="*/ 1375003 h 1646465"/>
                <a:gd name="connsiteX39" fmla="*/ 2557463 w 2786063"/>
                <a:gd name="connsiteY39" fmla="*/ 1289278 h 1646465"/>
                <a:gd name="connsiteX40" fmla="*/ 2586038 w 2786063"/>
                <a:gd name="connsiteY40" fmla="*/ 1246415 h 1646465"/>
                <a:gd name="connsiteX41" fmla="*/ 2628900 w 2786063"/>
                <a:gd name="connsiteY41" fmla="*/ 1203553 h 1646465"/>
                <a:gd name="connsiteX42" fmla="*/ 2686050 w 2786063"/>
                <a:gd name="connsiteY42" fmla="*/ 1117828 h 1646465"/>
                <a:gd name="connsiteX43" fmla="*/ 2786063 w 2786063"/>
                <a:gd name="connsiteY43" fmla="*/ 1017815 h 1646465"/>
                <a:gd name="connsiteX44" fmla="*/ 2771775 w 2786063"/>
                <a:gd name="connsiteY44" fmla="*/ 917803 h 1646465"/>
                <a:gd name="connsiteX45" fmla="*/ 2728913 w 2786063"/>
                <a:gd name="connsiteY45" fmla="*/ 889228 h 1646465"/>
                <a:gd name="connsiteX46" fmla="*/ 2643188 w 2786063"/>
                <a:gd name="connsiteY46" fmla="*/ 817790 h 1646465"/>
                <a:gd name="connsiteX47" fmla="*/ 2586038 w 2786063"/>
                <a:gd name="connsiteY47" fmla="*/ 803503 h 1646465"/>
                <a:gd name="connsiteX48" fmla="*/ 2528888 w 2786063"/>
                <a:gd name="connsiteY48" fmla="*/ 760640 h 1646465"/>
                <a:gd name="connsiteX49" fmla="*/ 2457450 w 2786063"/>
                <a:gd name="connsiteY49" fmla="*/ 732065 h 1646465"/>
                <a:gd name="connsiteX50" fmla="*/ 2343150 w 2786063"/>
                <a:gd name="connsiteY50" fmla="*/ 674915 h 1646465"/>
                <a:gd name="connsiteX51" fmla="*/ 2228850 w 2786063"/>
                <a:gd name="connsiteY51" fmla="*/ 617765 h 1646465"/>
                <a:gd name="connsiteX52" fmla="*/ 2185988 w 2786063"/>
                <a:gd name="connsiteY52" fmla="*/ 560615 h 1646465"/>
                <a:gd name="connsiteX53" fmla="*/ 2085975 w 2786063"/>
                <a:gd name="connsiteY53" fmla="*/ 503465 h 1646465"/>
                <a:gd name="connsiteX54" fmla="*/ 2057400 w 2786063"/>
                <a:gd name="connsiteY54" fmla="*/ 460603 h 1646465"/>
                <a:gd name="connsiteX55" fmla="*/ 1957388 w 2786063"/>
                <a:gd name="connsiteY55" fmla="*/ 389165 h 1646465"/>
                <a:gd name="connsiteX56" fmla="*/ 1900238 w 2786063"/>
                <a:gd name="connsiteY56" fmla="*/ 303440 h 1646465"/>
                <a:gd name="connsiteX57" fmla="*/ 1857375 w 2786063"/>
                <a:gd name="connsiteY57" fmla="*/ 260578 h 1646465"/>
                <a:gd name="connsiteX58" fmla="*/ 1800225 w 2786063"/>
                <a:gd name="connsiteY58" fmla="*/ 174853 h 1646465"/>
                <a:gd name="connsiteX59" fmla="*/ 1714500 w 2786063"/>
                <a:gd name="connsiteY59" fmla="*/ 117703 h 1646465"/>
                <a:gd name="connsiteX60" fmla="*/ 1571625 w 2786063"/>
                <a:gd name="connsiteY60" fmla="*/ 74840 h 1646465"/>
                <a:gd name="connsiteX61" fmla="*/ 1485900 w 2786063"/>
                <a:gd name="connsiteY61" fmla="*/ 46265 h 1646465"/>
                <a:gd name="connsiteX62" fmla="*/ 1443038 w 2786063"/>
                <a:gd name="connsiteY62" fmla="*/ 31978 h 1646465"/>
                <a:gd name="connsiteX63" fmla="*/ 1185863 w 2786063"/>
                <a:gd name="connsiteY63" fmla="*/ 17690 h 1646465"/>
                <a:gd name="connsiteX64" fmla="*/ 857250 w 2786063"/>
                <a:gd name="connsiteY64" fmla="*/ 17690 h 1646465"/>
                <a:gd name="connsiteX65" fmla="*/ 771525 w 2786063"/>
                <a:gd name="connsiteY65" fmla="*/ 60553 h 16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786063" h="1646465">
                  <a:moveTo>
                    <a:pt x="771525" y="60553"/>
                  </a:moveTo>
                  <a:cubicBezTo>
                    <a:pt x="728662" y="79603"/>
                    <a:pt x="698550" y="107372"/>
                    <a:pt x="600075" y="131990"/>
                  </a:cubicBezTo>
                  <a:cubicBezTo>
                    <a:pt x="413356" y="272031"/>
                    <a:pt x="646265" y="98998"/>
                    <a:pt x="500063" y="203428"/>
                  </a:cubicBezTo>
                  <a:cubicBezTo>
                    <a:pt x="480686" y="217269"/>
                    <a:pt x="463588" y="234476"/>
                    <a:pt x="442913" y="246290"/>
                  </a:cubicBezTo>
                  <a:cubicBezTo>
                    <a:pt x="429837" y="253762"/>
                    <a:pt x="414338" y="255815"/>
                    <a:pt x="400050" y="260578"/>
                  </a:cubicBezTo>
                  <a:cubicBezTo>
                    <a:pt x="377661" y="278489"/>
                    <a:pt x="307223" y="330528"/>
                    <a:pt x="285750" y="360590"/>
                  </a:cubicBezTo>
                  <a:cubicBezTo>
                    <a:pt x="273370" y="377921"/>
                    <a:pt x="268463" y="399679"/>
                    <a:pt x="257175" y="417740"/>
                  </a:cubicBezTo>
                  <a:cubicBezTo>
                    <a:pt x="226627" y="466618"/>
                    <a:pt x="210415" y="478788"/>
                    <a:pt x="171450" y="517753"/>
                  </a:cubicBezTo>
                  <a:cubicBezTo>
                    <a:pt x="135542" y="625480"/>
                    <a:pt x="183978" y="492699"/>
                    <a:pt x="128588" y="603478"/>
                  </a:cubicBezTo>
                  <a:cubicBezTo>
                    <a:pt x="117166" y="626321"/>
                    <a:pt x="106119" y="682119"/>
                    <a:pt x="100013" y="703490"/>
                  </a:cubicBezTo>
                  <a:cubicBezTo>
                    <a:pt x="95876" y="717971"/>
                    <a:pt x="92460" y="732882"/>
                    <a:pt x="85725" y="746353"/>
                  </a:cubicBezTo>
                  <a:cubicBezTo>
                    <a:pt x="78046" y="761711"/>
                    <a:pt x="66675" y="774928"/>
                    <a:pt x="57150" y="789215"/>
                  </a:cubicBezTo>
                  <a:cubicBezTo>
                    <a:pt x="24492" y="887194"/>
                    <a:pt x="63057" y="765586"/>
                    <a:pt x="28575" y="903515"/>
                  </a:cubicBezTo>
                  <a:cubicBezTo>
                    <a:pt x="24922" y="918126"/>
                    <a:pt x="18425" y="931897"/>
                    <a:pt x="14288" y="946378"/>
                  </a:cubicBezTo>
                  <a:cubicBezTo>
                    <a:pt x="8894" y="965259"/>
                    <a:pt x="4763" y="984478"/>
                    <a:pt x="0" y="1003528"/>
                  </a:cubicBezTo>
                  <a:cubicBezTo>
                    <a:pt x="4763" y="1032103"/>
                    <a:pt x="8218" y="1060927"/>
                    <a:pt x="14288" y="1089253"/>
                  </a:cubicBezTo>
                  <a:cubicBezTo>
                    <a:pt x="22517" y="1127654"/>
                    <a:pt x="33338" y="1165453"/>
                    <a:pt x="42863" y="1203553"/>
                  </a:cubicBezTo>
                  <a:cubicBezTo>
                    <a:pt x="46227" y="1217011"/>
                    <a:pt x="62119" y="1286791"/>
                    <a:pt x="71438" y="1303565"/>
                  </a:cubicBezTo>
                  <a:cubicBezTo>
                    <a:pt x="88117" y="1333586"/>
                    <a:pt x="100013" y="1370240"/>
                    <a:pt x="128588" y="1389290"/>
                  </a:cubicBezTo>
                  <a:cubicBezTo>
                    <a:pt x="142875" y="1398815"/>
                    <a:pt x="158616" y="1406457"/>
                    <a:pt x="171450" y="1417865"/>
                  </a:cubicBezTo>
                  <a:cubicBezTo>
                    <a:pt x="201654" y="1444713"/>
                    <a:pt x="217971" y="1493789"/>
                    <a:pt x="257175" y="1503590"/>
                  </a:cubicBezTo>
                  <a:cubicBezTo>
                    <a:pt x="276225" y="1508353"/>
                    <a:pt x="295444" y="1512484"/>
                    <a:pt x="314325" y="1517878"/>
                  </a:cubicBezTo>
                  <a:cubicBezTo>
                    <a:pt x="328806" y="1522015"/>
                    <a:pt x="342420" y="1529211"/>
                    <a:pt x="357188" y="1532165"/>
                  </a:cubicBezTo>
                  <a:cubicBezTo>
                    <a:pt x="390210" y="1538769"/>
                    <a:pt x="423863" y="1541690"/>
                    <a:pt x="457200" y="1546453"/>
                  </a:cubicBezTo>
                  <a:cubicBezTo>
                    <a:pt x="545232" y="1575796"/>
                    <a:pt x="451289" y="1542237"/>
                    <a:pt x="557213" y="1589315"/>
                  </a:cubicBezTo>
                  <a:cubicBezTo>
                    <a:pt x="721395" y="1662285"/>
                    <a:pt x="545112" y="1576121"/>
                    <a:pt x="685800" y="1646465"/>
                  </a:cubicBezTo>
                  <a:cubicBezTo>
                    <a:pt x="838200" y="1641703"/>
                    <a:pt x="990999" y="1644178"/>
                    <a:pt x="1143000" y="1632178"/>
                  </a:cubicBezTo>
                  <a:cubicBezTo>
                    <a:pt x="1173027" y="1629807"/>
                    <a:pt x="1199763" y="1611878"/>
                    <a:pt x="1228725" y="1603603"/>
                  </a:cubicBezTo>
                  <a:cubicBezTo>
                    <a:pt x="1266487" y="1592814"/>
                    <a:pt x="1304925" y="1584553"/>
                    <a:pt x="1343025" y="1575028"/>
                  </a:cubicBezTo>
                  <a:cubicBezTo>
                    <a:pt x="1362075" y="1570265"/>
                    <a:pt x="1380806" y="1563968"/>
                    <a:pt x="1400175" y="1560740"/>
                  </a:cubicBezTo>
                  <a:cubicBezTo>
                    <a:pt x="1428750" y="1555978"/>
                    <a:pt x="1457493" y="1552134"/>
                    <a:pt x="1485900" y="1546453"/>
                  </a:cubicBezTo>
                  <a:cubicBezTo>
                    <a:pt x="1619488" y="1519735"/>
                    <a:pt x="1477002" y="1545106"/>
                    <a:pt x="1585913" y="1517878"/>
                  </a:cubicBezTo>
                  <a:cubicBezTo>
                    <a:pt x="1609472" y="1511988"/>
                    <a:pt x="1633791" y="1509480"/>
                    <a:pt x="1657350" y="1503590"/>
                  </a:cubicBezTo>
                  <a:cubicBezTo>
                    <a:pt x="1671961" y="1499937"/>
                    <a:pt x="1685683" y="1493266"/>
                    <a:pt x="1700213" y="1489303"/>
                  </a:cubicBezTo>
                  <a:cubicBezTo>
                    <a:pt x="1738102" y="1478970"/>
                    <a:pt x="1776413" y="1470253"/>
                    <a:pt x="1814513" y="1460728"/>
                  </a:cubicBezTo>
                  <a:cubicBezTo>
                    <a:pt x="1833563" y="1455965"/>
                    <a:pt x="1852178" y="1448876"/>
                    <a:pt x="1871663" y="1446440"/>
                  </a:cubicBezTo>
                  <a:cubicBezTo>
                    <a:pt x="2019379" y="1427976"/>
                    <a:pt x="1947952" y="1437583"/>
                    <a:pt x="2085975" y="1417865"/>
                  </a:cubicBezTo>
                  <a:cubicBezTo>
                    <a:pt x="2162450" y="1423328"/>
                    <a:pt x="2312639" y="1447085"/>
                    <a:pt x="2400300" y="1417865"/>
                  </a:cubicBezTo>
                  <a:cubicBezTo>
                    <a:pt x="2422890" y="1410335"/>
                    <a:pt x="2438073" y="1388844"/>
                    <a:pt x="2457450" y="1375003"/>
                  </a:cubicBezTo>
                  <a:cubicBezTo>
                    <a:pt x="2513329" y="1335090"/>
                    <a:pt x="2502919" y="1352913"/>
                    <a:pt x="2557463" y="1289278"/>
                  </a:cubicBezTo>
                  <a:cubicBezTo>
                    <a:pt x="2568638" y="1276240"/>
                    <a:pt x="2575045" y="1259607"/>
                    <a:pt x="2586038" y="1246415"/>
                  </a:cubicBezTo>
                  <a:cubicBezTo>
                    <a:pt x="2598973" y="1230893"/>
                    <a:pt x="2616495" y="1219502"/>
                    <a:pt x="2628900" y="1203553"/>
                  </a:cubicBezTo>
                  <a:cubicBezTo>
                    <a:pt x="2649984" y="1176444"/>
                    <a:pt x="2663234" y="1143496"/>
                    <a:pt x="2686050" y="1117828"/>
                  </a:cubicBezTo>
                  <a:cubicBezTo>
                    <a:pt x="2899422" y="877784"/>
                    <a:pt x="2591741" y="1276908"/>
                    <a:pt x="2786063" y="1017815"/>
                  </a:cubicBezTo>
                  <a:cubicBezTo>
                    <a:pt x="2781300" y="984478"/>
                    <a:pt x="2785452" y="948576"/>
                    <a:pt x="2771775" y="917803"/>
                  </a:cubicBezTo>
                  <a:cubicBezTo>
                    <a:pt x="2764801" y="902112"/>
                    <a:pt x="2742104" y="900221"/>
                    <a:pt x="2728913" y="889228"/>
                  </a:cubicBezTo>
                  <a:cubicBezTo>
                    <a:pt x="2692567" y="858939"/>
                    <a:pt x="2687005" y="836569"/>
                    <a:pt x="2643188" y="817790"/>
                  </a:cubicBezTo>
                  <a:cubicBezTo>
                    <a:pt x="2625139" y="810055"/>
                    <a:pt x="2605088" y="808265"/>
                    <a:pt x="2586038" y="803503"/>
                  </a:cubicBezTo>
                  <a:cubicBezTo>
                    <a:pt x="2566988" y="789215"/>
                    <a:pt x="2549704" y="772204"/>
                    <a:pt x="2528888" y="760640"/>
                  </a:cubicBezTo>
                  <a:cubicBezTo>
                    <a:pt x="2506469" y="748185"/>
                    <a:pt x="2480736" y="742813"/>
                    <a:pt x="2457450" y="732065"/>
                  </a:cubicBezTo>
                  <a:cubicBezTo>
                    <a:pt x="2418774" y="714214"/>
                    <a:pt x="2383561" y="688385"/>
                    <a:pt x="2343150" y="674915"/>
                  </a:cubicBezTo>
                  <a:cubicBezTo>
                    <a:pt x="2273943" y="651846"/>
                    <a:pt x="2313202" y="668376"/>
                    <a:pt x="2228850" y="617765"/>
                  </a:cubicBezTo>
                  <a:cubicBezTo>
                    <a:pt x="2214563" y="598715"/>
                    <a:pt x="2202826" y="577453"/>
                    <a:pt x="2185988" y="560615"/>
                  </a:cubicBezTo>
                  <a:cubicBezTo>
                    <a:pt x="2165794" y="540421"/>
                    <a:pt x="2108386" y="514670"/>
                    <a:pt x="2085975" y="503465"/>
                  </a:cubicBezTo>
                  <a:cubicBezTo>
                    <a:pt x="2076450" y="489178"/>
                    <a:pt x="2069542" y="472745"/>
                    <a:pt x="2057400" y="460603"/>
                  </a:cubicBezTo>
                  <a:cubicBezTo>
                    <a:pt x="1980944" y="384147"/>
                    <a:pt x="2047386" y="490413"/>
                    <a:pt x="1957388" y="389165"/>
                  </a:cubicBezTo>
                  <a:cubicBezTo>
                    <a:pt x="1934572" y="363497"/>
                    <a:pt x="1924522" y="327724"/>
                    <a:pt x="1900238" y="303440"/>
                  </a:cubicBezTo>
                  <a:cubicBezTo>
                    <a:pt x="1885950" y="289153"/>
                    <a:pt x="1869780" y="276527"/>
                    <a:pt x="1857375" y="260578"/>
                  </a:cubicBezTo>
                  <a:cubicBezTo>
                    <a:pt x="1836290" y="233469"/>
                    <a:pt x="1828800" y="193903"/>
                    <a:pt x="1800225" y="174853"/>
                  </a:cubicBezTo>
                  <a:cubicBezTo>
                    <a:pt x="1771650" y="155803"/>
                    <a:pt x="1747080" y="128564"/>
                    <a:pt x="1714500" y="117703"/>
                  </a:cubicBezTo>
                  <a:cubicBezTo>
                    <a:pt x="1596144" y="78249"/>
                    <a:pt x="1784196" y="140246"/>
                    <a:pt x="1571625" y="74840"/>
                  </a:cubicBezTo>
                  <a:cubicBezTo>
                    <a:pt x="1542836" y="65982"/>
                    <a:pt x="1514475" y="55790"/>
                    <a:pt x="1485900" y="46265"/>
                  </a:cubicBezTo>
                  <a:cubicBezTo>
                    <a:pt x="1471613" y="41503"/>
                    <a:pt x="1458075" y="32813"/>
                    <a:pt x="1443038" y="31978"/>
                  </a:cubicBezTo>
                  <a:lnTo>
                    <a:pt x="1185863" y="17690"/>
                  </a:lnTo>
                  <a:cubicBezTo>
                    <a:pt x="1040865" y="-3023"/>
                    <a:pt x="1050094" y="-8607"/>
                    <a:pt x="857250" y="17690"/>
                  </a:cubicBezTo>
                  <a:cubicBezTo>
                    <a:pt x="827406" y="21760"/>
                    <a:pt x="814388" y="41503"/>
                    <a:pt x="771525" y="60553"/>
                  </a:cubicBezTo>
                  <a:close/>
                </a:path>
              </a:pathLst>
            </a:custGeom>
            <a:solidFill>
              <a:schemeClr val="bg1"/>
            </a:solidFill>
            <a:ln w="825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00085" y="5550690"/>
              <a:ext cx="246935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 smtClean="0">
                  <a:latin typeface="Century Gothic" charset="0"/>
                  <a:ea typeface="Century Gothic" charset="0"/>
                  <a:cs typeface="Century Gothic" charset="0"/>
                </a:rPr>
                <a:t>[ SIE ]</a:t>
              </a:r>
              <a:endParaRPr lang="en-US" sz="6000" b="1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4491" y="2122746"/>
              <a:ext cx="3536153" cy="1503298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19000"/>
              </a:schemeClr>
            </a:solidFill>
            <a:ln w="1143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88144" y="206799"/>
              <a:ext cx="309324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 smtClean="0">
                  <a:latin typeface="Century Gothic" charset="0"/>
                  <a:ea typeface="Century Gothic" charset="0"/>
                  <a:cs typeface="Century Gothic" charset="0"/>
                </a:rPr>
                <a:t>Sea Ice Extent</a:t>
              </a:r>
              <a:endParaRPr lang="en-US" sz="4000" b="1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05083" y="2214383"/>
              <a:ext cx="345936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Century Gothic" charset="0"/>
                  <a:ea typeface="Century Gothic" charset="0"/>
                  <a:cs typeface="Century Gothic" charset="0"/>
                </a:rPr>
                <a:t>Area of seawater covered by any amount of ice</a:t>
              </a:r>
              <a:endParaRPr lang="en-US" sz="2400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61" name="Right Brace 60"/>
            <p:cNvSpPr/>
            <p:nvPr/>
          </p:nvSpPr>
          <p:spPr>
            <a:xfrm rot="5400000">
              <a:off x="1776199" y="688875"/>
              <a:ext cx="317126" cy="2078831"/>
            </a:xfrm>
            <a:prstGeom prst="rightBrace">
              <a:avLst>
                <a:gd name="adj1" fmla="val 27381"/>
                <a:gd name="adj2" fmla="val 49313"/>
              </a:avLst>
            </a:prstGeom>
            <a:ln w="635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44573" y="3961575"/>
            <a:ext cx="2883393" cy="1600990"/>
            <a:chOff x="744573" y="3961575"/>
            <a:chExt cx="2883393" cy="1600990"/>
          </a:xfrm>
        </p:grpSpPr>
        <p:cxnSp>
          <p:nvCxnSpPr>
            <p:cNvPr id="6" name="Straight Connector 5"/>
            <p:cNvCxnSpPr/>
            <p:nvPr/>
          </p:nvCxnSpPr>
          <p:spPr>
            <a:xfrm flipH="1">
              <a:off x="1934762" y="3961575"/>
              <a:ext cx="8337" cy="1600990"/>
            </a:xfrm>
            <a:prstGeom prst="line">
              <a:avLst/>
            </a:prstGeom>
            <a:ln w="38100">
              <a:solidFill>
                <a:schemeClr val="tx1">
                  <a:alpha val="7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744573" y="4879178"/>
              <a:ext cx="2883393" cy="0"/>
            </a:xfrm>
            <a:prstGeom prst="line">
              <a:avLst/>
            </a:prstGeom>
            <a:ln w="38100">
              <a:solidFill>
                <a:schemeClr val="tx1">
                  <a:alpha val="7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794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4491" y="206799"/>
            <a:ext cx="3589953" cy="6359554"/>
            <a:chOff x="74491" y="206799"/>
            <a:chExt cx="3589953" cy="6359554"/>
          </a:xfrm>
        </p:grpSpPr>
        <p:sp>
          <p:nvSpPr>
            <p:cNvPr id="38" name="Freeform 37"/>
            <p:cNvSpPr/>
            <p:nvPr/>
          </p:nvSpPr>
          <p:spPr>
            <a:xfrm>
              <a:off x="1053703" y="4218552"/>
              <a:ext cx="2100262" cy="1189265"/>
            </a:xfrm>
            <a:custGeom>
              <a:avLst/>
              <a:gdLst>
                <a:gd name="connsiteX0" fmla="*/ 771525 w 2786063"/>
                <a:gd name="connsiteY0" fmla="*/ 60553 h 1646465"/>
                <a:gd name="connsiteX1" fmla="*/ 600075 w 2786063"/>
                <a:gd name="connsiteY1" fmla="*/ 131990 h 1646465"/>
                <a:gd name="connsiteX2" fmla="*/ 500063 w 2786063"/>
                <a:gd name="connsiteY2" fmla="*/ 203428 h 1646465"/>
                <a:gd name="connsiteX3" fmla="*/ 442913 w 2786063"/>
                <a:gd name="connsiteY3" fmla="*/ 246290 h 1646465"/>
                <a:gd name="connsiteX4" fmla="*/ 400050 w 2786063"/>
                <a:gd name="connsiteY4" fmla="*/ 260578 h 1646465"/>
                <a:gd name="connsiteX5" fmla="*/ 285750 w 2786063"/>
                <a:gd name="connsiteY5" fmla="*/ 360590 h 1646465"/>
                <a:gd name="connsiteX6" fmla="*/ 257175 w 2786063"/>
                <a:gd name="connsiteY6" fmla="*/ 417740 h 1646465"/>
                <a:gd name="connsiteX7" fmla="*/ 171450 w 2786063"/>
                <a:gd name="connsiteY7" fmla="*/ 517753 h 1646465"/>
                <a:gd name="connsiteX8" fmla="*/ 128588 w 2786063"/>
                <a:gd name="connsiteY8" fmla="*/ 603478 h 1646465"/>
                <a:gd name="connsiteX9" fmla="*/ 100013 w 2786063"/>
                <a:gd name="connsiteY9" fmla="*/ 703490 h 1646465"/>
                <a:gd name="connsiteX10" fmla="*/ 85725 w 2786063"/>
                <a:gd name="connsiteY10" fmla="*/ 746353 h 1646465"/>
                <a:gd name="connsiteX11" fmla="*/ 57150 w 2786063"/>
                <a:gd name="connsiteY11" fmla="*/ 789215 h 1646465"/>
                <a:gd name="connsiteX12" fmla="*/ 28575 w 2786063"/>
                <a:gd name="connsiteY12" fmla="*/ 903515 h 1646465"/>
                <a:gd name="connsiteX13" fmla="*/ 14288 w 2786063"/>
                <a:gd name="connsiteY13" fmla="*/ 946378 h 1646465"/>
                <a:gd name="connsiteX14" fmla="*/ 0 w 2786063"/>
                <a:gd name="connsiteY14" fmla="*/ 1003528 h 1646465"/>
                <a:gd name="connsiteX15" fmla="*/ 14288 w 2786063"/>
                <a:gd name="connsiteY15" fmla="*/ 1089253 h 1646465"/>
                <a:gd name="connsiteX16" fmla="*/ 42863 w 2786063"/>
                <a:gd name="connsiteY16" fmla="*/ 1203553 h 1646465"/>
                <a:gd name="connsiteX17" fmla="*/ 71438 w 2786063"/>
                <a:gd name="connsiteY17" fmla="*/ 1303565 h 1646465"/>
                <a:gd name="connsiteX18" fmla="*/ 128588 w 2786063"/>
                <a:gd name="connsiteY18" fmla="*/ 1389290 h 1646465"/>
                <a:gd name="connsiteX19" fmla="*/ 171450 w 2786063"/>
                <a:gd name="connsiteY19" fmla="*/ 1417865 h 1646465"/>
                <a:gd name="connsiteX20" fmla="*/ 257175 w 2786063"/>
                <a:gd name="connsiteY20" fmla="*/ 1503590 h 1646465"/>
                <a:gd name="connsiteX21" fmla="*/ 314325 w 2786063"/>
                <a:gd name="connsiteY21" fmla="*/ 1517878 h 1646465"/>
                <a:gd name="connsiteX22" fmla="*/ 357188 w 2786063"/>
                <a:gd name="connsiteY22" fmla="*/ 1532165 h 1646465"/>
                <a:gd name="connsiteX23" fmla="*/ 457200 w 2786063"/>
                <a:gd name="connsiteY23" fmla="*/ 1546453 h 1646465"/>
                <a:gd name="connsiteX24" fmla="*/ 557213 w 2786063"/>
                <a:gd name="connsiteY24" fmla="*/ 1589315 h 1646465"/>
                <a:gd name="connsiteX25" fmla="*/ 685800 w 2786063"/>
                <a:gd name="connsiteY25" fmla="*/ 1646465 h 1646465"/>
                <a:gd name="connsiteX26" fmla="*/ 1143000 w 2786063"/>
                <a:gd name="connsiteY26" fmla="*/ 1632178 h 1646465"/>
                <a:gd name="connsiteX27" fmla="*/ 1228725 w 2786063"/>
                <a:gd name="connsiteY27" fmla="*/ 1603603 h 1646465"/>
                <a:gd name="connsiteX28" fmla="*/ 1343025 w 2786063"/>
                <a:gd name="connsiteY28" fmla="*/ 1575028 h 1646465"/>
                <a:gd name="connsiteX29" fmla="*/ 1400175 w 2786063"/>
                <a:gd name="connsiteY29" fmla="*/ 1560740 h 1646465"/>
                <a:gd name="connsiteX30" fmla="*/ 1485900 w 2786063"/>
                <a:gd name="connsiteY30" fmla="*/ 1546453 h 1646465"/>
                <a:gd name="connsiteX31" fmla="*/ 1585913 w 2786063"/>
                <a:gd name="connsiteY31" fmla="*/ 1517878 h 1646465"/>
                <a:gd name="connsiteX32" fmla="*/ 1657350 w 2786063"/>
                <a:gd name="connsiteY32" fmla="*/ 1503590 h 1646465"/>
                <a:gd name="connsiteX33" fmla="*/ 1700213 w 2786063"/>
                <a:gd name="connsiteY33" fmla="*/ 1489303 h 1646465"/>
                <a:gd name="connsiteX34" fmla="*/ 1814513 w 2786063"/>
                <a:gd name="connsiteY34" fmla="*/ 1460728 h 1646465"/>
                <a:gd name="connsiteX35" fmla="*/ 1871663 w 2786063"/>
                <a:gd name="connsiteY35" fmla="*/ 1446440 h 1646465"/>
                <a:gd name="connsiteX36" fmla="*/ 2085975 w 2786063"/>
                <a:gd name="connsiteY36" fmla="*/ 1417865 h 1646465"/>
                <a:gd name="connsiteX37" fmla="*/ 2400300 w 2786063"/>
                <a:gd name="connsiteY37" fmla="*/ 1417865 h 1646465"/>
                <a:gd name="connsiteX38" fmla="*/ 2457450 w 2786063"/>
                <a:gd name="connsiteY38" fmla="*/ 1375003 h 1646465"/>
                <a:gd name="connsiteX39" fmla="*/ 2557463 w 2786063"/>
                <a:gd name="connsiteY39" fmla="*/ 1289278 h 1646465"/>
                <a:gd name="connsiteX40" fmla="*/ 2586038 w 2786063"/>
                <a:gd name="connsiteY40" fmla="*/ 1246415 h 1646465"/>
                <a:gd name="connsiteX41" fmla="*/ 2628900 w 2786063"/>
                <a:gd name="connsiteY41" fmla="*/ 1203553 h 1646465"/>
                <a:gd name="connsiteX42" fmla="*/ 2686050 w 2786063"/>
                <a:gd name="connsiteY42" fmla="*/ 1117828 h 1646465"/>
                <a:gd name="connsiteX43" fmla="*/ 2786063 w 2786063"/>
                <a:gd name="connsiteY43" fmla="*/ 1017815 h 1646465"/>
                <a:gd name="connsiteX44" fmla="*/ 2771775 w 2786063"/>
                <a:gd name="connsiteY44" fmla="*/ 917803 h 1646465"/>
                <a:gd name="connsiteX45" fmla="*/ 2728913 w 2786063"/>
                <a:gd name="connsiteY45" fmla="*/ 889228 h 1646465"/>
                <a:gd name="connsiteX46" fmla="*/ 2643188 w 2786063"/>
                <a:gd name="connsiteY46" fmla="*/ 817790 h 1646465"/>
                <a:gd name="connsiteX47" fmla="*/ 2586038 w 2786063"/>
                <a:gd name="connsiteY47" fmla="*/ 803503 h 1646465"/>
                <a:gd name="connsiteX48" fmla="*/ 2528888 w 2786063"/>
                <a:gd name="connsiteY48" fmla="*/ 760640 h 1646465"/>
                <a:gd name="connsiteX49" fmla="*/ 2457450 w 2786063"/>
                <a:gd name="connsiteY49" fmla="*/ 732065 h 1646465"/>
                <a:gd name="connsiteX50" fmla="*/ 2343150 w 2786063"/>
                <a:gd name="connsiteY50" fmla="*/ 674915 h 1646465"/>
                <a:gd name="connsiteX51" fmla="*/ 2228850 w 2786063"/>
                <a:gd name="connsiteY51" fmla="*/ 617765 h 1646465"/>
                <a:gd name="connsiteX52" fmla="*/ 2185988 w 2786063"/>
                <a:gd name="connsiteY52" fmla="*/ 560615 h 1646465"/>
                <a:gd name="connsiteX53" fmla="*/ 2085975 w 2786063"/>
                <a:gd name="connsiteY53" fmla="*/ 503465 h 1646465"/>
                <a:gd name="connsiteX54" fmla="*/ 2057400 w 2786063"/>
                <a:gd name="connsiteY54" fmla="*/ 460603 h 1646465"/>
                <a:gd name="connsiteX55" fmla="*/ 1957388 w 2786063"/>
                <a:gd name="connsiteY55" fmla="*/ 389165 h 1646465"/>
                <a:gd name="connsiteX56" fmla="*/ 1900238 w 2786063"/>
                <a:gd name="connsiteY56" fmla="*/ 303440 h 1646465"/>
                <a:gd name="connsiteX57" fmla="*/ 1857375 w 2786063"/>
                <a:gd name="connsiteY57" fmla="*/ 260578 h 1646465"/>
                <a:gd name="connsiteX58" fmla="*/ 1800225 w 2786063"/>
                <a:gd name="connsiteY58" fmla="*/ 174853 h 1646465"/>
                <a:gd name="connsiteX59" fmla="*/ 1714500 w 2786063"/>
                <a:gd name="connsiteY59" fmla="*/ 117703 h 1646465"/>
                <a:gd name="connsiteX60" fmla="*/ 1571625 w 2786063"/>
                <a:gd name="connsiteY60" fmla="*/ 74840 h 1646465"/>
                <a:gd name="connsiteX61" fmla="*/ 1485900 w 2786063"/>
                <a:gd name="connsiteY61" fmla="*/ 46265 h 1646465"/>
                <a:gd name="connsiteX62" fmla="*/ 1443038 w 2786063"/>
                <a:gd name="connsiteY62" fmla="*/ 31978 h 1646465"/>
                <a:gd name="connsiteX63" fmla="*/ 1185863 w 2786063"/>
                <a:gd name="connsiteY63" fmla="*/ 17690 h 1646465"/>
                <a:gd name="connsiteX64" fmla="*/ 857250 w 2786063"/>
                <a:gd name="connsiteY64" fmla="*/ 17690 h 1646465"/>
                <a:gd name="connsiteX65" fmla="*/ 771525 w 2786063"/>
                <a:gd name="connsiteY65" fmla="*/ 60553 h 16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786063" h="1646465">
                  <a:moveTo>
                    <a:pt x="771525" y="60553"/>
                  </a:moveTo>
                  <a:cubicBezTo>
                    <a:pt x="728662" y="79603"/>
                    <a:pt x="698550" y="107372"/>
                    <a:pt x="600075" y="131990"/>
                  </a:cubicBezTo>
                  <a:cubicBezTo>
                    <a:pt x="413356" y="272031"/>
                    <a:pt x="646265" y="98998"/>
                    <a:pt x="500063" y="203428"/>
                  </a:cubicBezTo>
                  <a:cubicBezTo>
                    <a:pt x="480686" y="217269"/>
                    <a:pt x="463588" y="234476"/>
                    <a:pt x="442913" y="246290"/>
                  </a:cubicBezTo>
                  <a:cubicBezTo>
                    <a:pt x="429837" y="253762"/>
                    <a:pt x="414338" y="255815"/>
                    <a:pt x="400050" y="260578"/>
                  </a:cubicBezTo>
                  <a:cubicBezTo>
                    <a:pt x="377661" y="278489"/>
                    <a:pt x="307223" y="330528"/>
                    <a:pt x="285750" y="360590"/>
                  </a:cubicBezTo>
                  <a:cubicBezTo>
                    <a:pt x="273370" y="377921"/>
                    <a:pt x="268463" y="399679"/>
                    <a:pt x="257175" y="417740"/>
                  </a:cubicBezTo>
                  <a:cubicBezTo>
                    <a:pt x="226627" y="466618"/>
                    <a:pt x="210415" y="478788"/>
                    <a:pt x="171450" y="517753"/>
                  </a:cubicBezTo>
                  <a:cubicBezTo>
                    <a:pt x="135542" y="625480"/>
                    <a:pt x="183978" y="492699"/>
                    <a:pt x="128588" y="603478"/>
                  </a:cubicBezTo>
                  <a:cubicBezTo>
                    <a:pt x="117166" y="626321"/>
                    <a:pt x="106119" y="682119"/>
                    <a:pt x="100013" y="703490"/>
                  </a:cubicBezTo>
                  <a:cubicBezTo>
                    <a:pt x="95876" y="717971"/>
                    <a:pt x="92460" y="732882"/>
                    <a:pt x="85725" y="746353"/>
                  </a:cubicBezTo>
                  <a:cubicBezTo>
                    <a:pt x="78046" y="761711"/>
                    <a:pt x="66675" y="774928"/>
                    <a:pt x="57150" y="789215"/>
                  </a:cubicBezTo>
                  <a:cubicBezTo>
                    <a:pt x="24492" y="887194"/>
                    <a:pt x="63057" y="765586"/>
                    <a:pt x="28575" y="903515"/>
                  </a:cubicBezTo>
                  <a:cubicBezTo>
                    <a:pt x="24922" y="918126"/>
                    <a:pt x="18425" y="931897"/>
                    <a:pt x="14288" y="946378"/>
                  </a:cubicBezTo>
                  <a:cubicBezTo>
                    <a:pt x="8894" y="965259"/>
                    <a:pt x="4763" y="984478"/>
                    <a:pt x="0" y="1003528"/>
                  </a:cubicBezTo>
                  <a:cubicBezTo>
                    <a:pt x="4763" y="1032103"/>
                    <a:pt x="8218" y="1060927"/>
                    <a:pt x="14288" y="1089253"/>
                  </a:cubicBezTo>
                  <a:cubicBezTo>
                    <a:pt x="22517" y="1127654"/>
                    <a:pt x="33338" y="1165453"/>
                    <a:pt x="42863" y="1203553"/>
                  </a:cubicBezTo>
                  <a:cubicBezTo>
                    <a:pt x="46227" y="1217011"/>
                    <a:pt x="62119" y="1286791"/>
                    <a:pt x="71438" y="1303565"/>
                  </a:cubicBezTo>
                  <a:cubicBezTo>
                    <a:pt x="88117" y="1333586"/>
                    <a:pt x="100013" y="1370240"/>
                    <a:pt x="128588" y="1389290"/>
                  </a:cubicBezTo>
                  <a:cubicBezTo>
                    <a:pt x="142875" y="1398815"/>
                    <a:pt x="158616" y="1406457"/>
                    <a:pt x="171450" y="1417865"/>
                  </a:cubicBezTo>
                  <a:cubicBezTo>
                    <a:pt x="201654" y="1444713"/>
                    <a:pt x="217971" y="1493789"/>
                    <a:pt x="257175" y="1503590"/>
                  </a:cubicBezTo>
                  <a:cubicBezTo>
                    <a:pt x="276225" y="1508353"/>
                    <a:pt x="295444" y="1512484"/>
                    <a:pt x="314325" y="1517878"/>
                  </a:cubicBezTo>
                  <a:cubicBezTo>
                    <a:pt x="328806" y="1522015"/>
                    <a:pt x="342420" y="1529211"/>
                    <a:pt x="357188" y="1532165"/>
                  </a:cubicBezTo>
                  <a:cubicBezTo>
                    <a:pt x="390210" y="1538769"/>
                    <a:pt x="423863" y="1541690"/>
                    <a:pt x="457200" y="1546453"/>
                  </a:cubicBezTo>
                  <a:cubicBezTo>
                    <a:pt x="545232" y="1575796"/>
                    <a:pt x="451289" y="1542237"/>
                    <a:pt x="557213" y="1589315"/>
                  </a:cubicBezTo>
                  <a:cubicBezTo>
                    <a:pt x="721395" y="1662285"/>
                    <a:pt x="545112" y="1576121"/>
                    <a:pt x="685800" y="1646465"/>
                  </a:cubicBezTo>
                  <a:cubicBezTo>
                    <a:pt x="838200" y="1641703"/>
                    <a:pt x="990999" y="1644178"/>
                    <a:pt x="1143000" y="1632178"/>
                  </a:cubicBezTo>
                  <a:cubicBezTo>
                    <a:pt x="1173027" y="1629807"/>
                    <a:pt x="1199763" y="1611878"/>
                    <a:pt x="1228725" y="1603603"/>
                  </a:cubicBezTo>
                  <a:cubicBezTo>
                    <a:pt x="1266487" y="1592814"/>
                    <a:pt x="1304925" y="1584553"/>
                    <a:pt x="1343025" y="1575028"/>
                  </a:cubicBezTo>
                  <a:cubicBezTo>
                    <a:pt x="1362075" y="1570265"/>
                    <a:pt x="1380806" y="1563968"/>
                    <a:pt x="1400175" y="1560740"/>
                  </a:cubicBezTo>
                  <a:cubicBezTo>
                    <a:pt x="1428750" y="1555978"/>
                    <a:pt x="1457493" y="1552134"/>
                    <a:pt x="1485900" y="1546453"/>
                  </a:cubicBezTo>
                  <a:cubicBezTo>
                    <a:pt x="1619488" y="1519735"/>
                    <a:pt x="1477002" y="1545106"/>
                    <a:pt x="1585913" y="1517878"/>
                  </a:cubicBezTo>
                  <a:cubicBezTo>
                    <a:pt x="1609472" y="1511988"/>
                    <a:pt x="1633791" y="1509480"/>
                    <a:pt x="1657350" y="1503590"/>
                  </a:cubicBezTo>
                  <a:cubicBezTo>
                    <a:pt x="1671961" y="1499937"/>
                    <a:pt x="1685683" y="1493266"/>
                    <a:pt x="1700213" y="1489303"/>
                  </a:cubicBezTo>
                  <a:cubicBezTo>
                    <a:pt x="1738102" y="1478970"/>
                    <a:pt x="1776413" y="1470253"/>
                    <a:pt x="1814513" y="1460728"/>
                  </a:cubicBezTo>
                  <a:cubicBezTo>
                    <a:pt x="1833563" y="1455965"/>
                    <a:pt x="1852178" y="1448876"/>
                    <a:pt x="1871663" y="1446440"/>
                  </a:cubicBezTo>
                  <a:cubicBezTo>
                    <a:pt x="2019379" y="1427976"/>
                    <a:pt x="1947952" y="1437583"/>
                    <a:pt x="2085975" y="1417865"/>
                  </a:cubicBezTo>
                  <a:cubicBezTo>
                    <a:pt x="2162450" y="1423328"/>
                    <a:pt x="2312639" y="1447085"/>
                    <a:pt x="2400300" y="1417865"/>
                  </a:cubicBezTo>
                  <a:cubicBezTo>
                    <a:pt x="2422890" y="1410335"/>
                    <a:pt x="2438073" y="1388844"/>
                    <a:pt x="2457450" y="1375003"/>
                  </a:cubicBezTo>
                  <a:cubicBezTo>
                    <a:pt x="2513329" y="1335090"/>
                    <a:pt x="2502919" y="1352913"/>
                    <a:pt x="2557463" y="1289278"/>
                  </a:cubicBezTo>
                  <a:cubicBezTo>
                    <a:pt x="2568638" y="1276240"/>
                    <a:pt x="2575045" y="1259607"/>
                    <a:pt x="2586038" y="1246415"/>
                  </a:cubicBezTo>
                  <a:cubicBezTo>
                    <a:pt x="2598973" y="1230893"/>
                    <a:pt x="2616495" y="1219502"/>
                    <a:pt x="2628900" y="1203553"/>
                  </a:cubicBezTo>
                  <a:cubicBezTo>
                    <a:pt x="2649984" y="1176444"/>
                    <a:pt x="2663234" y="1143496"/>
                    <a:pt x="2686050" y="1117828"/>
                  </a:cubicBezTo>
                  <a:cubicBezTo>
                    <a:pt x="2899422" y="877784"/>
                    <a:pt x="2591741" y="1276908"/>
                    <a:pt x="2786063" y="1017815"/>
                  </a:cubicBezTo>
                  <a:cubicBezTo>
                    <a:pt x="2781300" y="984478"/>
                    <a:pt x="2785452" y="948576"/>
                    <a:pt x="2771775" y="917803"/>
                  </a:cubicBezTo>
                  <a:cubicBezTo>
                    <a:pt x="2764801" y="902112"/>
                    <a:pt x="2742104" y="900221"/>
                    <a:pt x="2728913" y="889228"/>
                  </a:cubicBezTo>
                  <a:cubicBezTo>
                    <a:pt x="2692567" y="858939"/>
                    <a:pt x="2687005" y="836569"/>
                    <a:pt x="2643188" y="817790"/>
                  </a:cubicBezTo>
                  <a:cubicBezTo>
                    <a:pt x="2625139" y="810055"/>
                    <a:pt x="2605088" y="808265"/>
                    <a:pt x="2586038" y="803503"/>
                  </a:cubicBezTo>
                  <a:cubicBezTo>
                    <a:pt x="2566988" y="789215"/>
                    <a:pt x="2549704" y="772204"/>
                    <a:pt x="2528888" y="760640"/>
                  </a:cubicBezTo>
                  <a:cubicBezTo>
                    <a:pt x="2506469" y="748185"/>
                    <a:pt x="2480736" y="742813"/>
                    <a:pt x="2457450" y="732065"/>
                  </a:cubicBezTo>
                  <a:cubicBezTo>
                    <a:pt x="2418774" y="714214"/>
                    <a:pt x="2383561" y="688385"/>
                    <a:pt x="2343150" y="674915"/>
                  </a:cubicBezTo>
                  <a:cubicBezTo>
                    <a:pt x="2273943" y="651846"/>
                    <a:pt x="2313202" y="668376"/>
                    <a:pt x="2228850" y="617765"/>
                  </a:cubicBezTo>
                  <a:cubicBezTo>
                    <a:pt x="2214563" y="598715"/>
                    <a:pt x="2202826" y="577453"/>
                    <a:pt x="2185988" y="560615"/>
                  </a:cubicBezTo>
                  <a:cubicBezTo>
                    <a:pt x="2165794" y="540421"/>
                    <a:pt x="2108386" y="514670"/>
                    <a:pt x="2085975" y="503465"/>
                  </a:cubicBezTo>
                  <a:cubicBezTo>
                    <a:pt x="2076450" y="489178"/>
                    <a:pt x="2069542" y="472745"/>
                    <a:pt x="2057400" y="460603"/>
                  </a:cubicBezTo>
                  <a:cubicBezTo>
                    <a:pt x="1980944" y="384147"/>
                    <a:pt x="2047386" y="490413"/>
                    <a:pt x="1957388" y="389165"/>
                  </a:cubicBezTo>
                  <a:cubicBezTo>
                    <a:pt x="1934572" y="363497"/>
                    <a:pt x="1924522" y="327724"/>
                    <a:pt x="1900238" y="303440"/>
                  </a:cubicBezTo>
                  <a:cubicBezTo>
                    <a:pt x="1885950" y="289153"/>
                    <a:pt x="1869780" y="276527"/>
                    <a:pt x="1857375" y="260578"/>
                  </a:cubicBezTo>
                  <a:cubicBezTo>
                    <a:pt x="1836290" y="233469"/>
                    <a:pt x="1828800" y="193903"/>
                    <a:pt x="1800225" y="174853"/>
                  </a:cubicBezTo>
                  <a:cubicBezTo>
                    <a:pt x="1771650" y="155803"/>
                    <a:pt x="1747080" y="128564"/>
                    <a:pt x="1714500" y="117703"/>
                  </a:cubicBezTo>
                  <a:cubicBezTo>
                    <a:pt x="1596144" y="78249"/>
                    <a:pt x="1784196" y="140246"/>
                    <a:pt x="1571625" y="74840"/>
                  </a:cubicBezTo>
                  <a:cubicBezTo>
                    <a:pt x="1542836" y="65982"/>
                    <a:pt x="1514475" y="55790"/>
                    <a:pt x="1485900" y="46265"/>
                  </a:cubicBezTo>
                  <a:cubicBezTo>
                    <a:pt x="1471613" y="41503"/>
                    <a:pt x="1458075" y="32813"/>
                    <a:pt x="1443038" y="31978"/>
                  </a:cubicBezTo>
                  <a:lnTo>
                    <a:pt x="1185863" y="17690"/>
                  </a:lnTo>
                  <a:cubicBezTo>
                    <a:pt x="1040865" y="-3023"/>
                    <a:pt x="1050094" y="-8607"/>
                    <a:pt x="857250" y="17690"/>
                  </a:cubicBezTo>
                  <a:cubicBezTo>
                    <a:pt x="827406" y="21760"/>
                    <a:pt x="814388" y="41503"/>
                    <a:pt x="771525" y="60553"/>
                  </a:cubicBezTo>
                  <a:close/>
                </a:path>
              </a:pathLst>
            </a:custGeom>
            <a:solidFill>
              <a:schemeClr val="bg1"/>
            </a:solidFill>
            <a:ln w="825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00085" y="5550690"/>
              <a:ext cx="246935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 smtClean="0">
                  <a:latin typeface="Century Gothic" charset="0"/>
                  <a:ea typeface="Century Gothic" charset="0"/>
                  <a:cs typeface="Century Gothic" charset="0"/>
                </a:rPr>
                <a:t>[ SIE ]</a:t>
              </a:r>
              <a:endParaRPr lang="en-US" sz="6000" b="1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4491" y="2122746"/>
              <a:ext cx="3536153" cy="1503298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19000"/>
              </a:schemeClr>
            </a:solidFill>
            <a:ln w="1143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88144" y="206799"/>
              <a:ext cx="309324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 smtClean="0">
                  <a:latin typeface="Century Gothic" charset="0"/>
                  <a:ea typeface="Century Gothic" charset="0"/>
                  <a:cs typeface="Century Gothic" charset="0"/>
                </a:rPr>
                <a:t>Sea Ice Extent</a:t>
              </a:r>
              <a:endParaRPr lang="en-US" sz="4000" b="1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05083" y="2214383"/>
              <a:ext cx="345936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Century Gothic" charset="0"/>
                  <a:ea typeface="Century Gothic" charset="0"/>
                  <a:cs typeface="Century Gothic" charset="0"/>
                </a:rPr>
                <a:t>Area of seawater covered by any amount of ice</a:t>
              </a:r>
              <a:endParaRPr lang="en-US" sz="2400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61" name="Right Brace 60"/>
            <p:cNvSpPr/>
            <p:nvPr/>
          </p:nvSpPr>
          <p:spPr>
            <a:xfrm rot="5400000">
              <a:off x="1776199" y="688875"/>
              <a:ext cx="317126" cy="2078831"/>
            </a:xfrm>
            <a:prstGeom prst="rightBrace">
              <a:avLst>
                <a:gd name="adj1" fmla="val 27381"/>
                <a:gd name="adj2" fmla="val 49313"/>
              </a:avLst>
            </a:prstGeom>
            <a:ln w="635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081015" y="196827"/>
            <a:ext cx="8031661" cy="6369526"/>
            <a:chOff x="4081015" y="196827"/>
            <a:chExt cx="8031661" cy="6369526"/>
          </a:xfrm>
        </p:grpSpPr>
        <p:grpSp>
          <p:nvGrpSpPr>
            <p:cNvPr id="44" name="Group 43"/>
            <p:cNvGrpSpPr/>
            <p:nvPr/>
          </p:nvGrpSpPr>
          <p:grpSpPr>
            <a:xfrm>
              <a:off x="9093996" y="4221956"/>
              <a:ext cx="2457450" cy="941494"/>
              <a:chOff x="9122572" y="4972053"/>
              <a:chExt cx="2457450" cy="941494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358316" y="5272090"/>
                <a:ext cx="1985962" cy="60007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Straight Connector 39"/>
              <p:cNvCxnSpPr/>
              <p:nvPr/>
            </p:nvCxnSpPr>
            <p:spPr>
              <a:xfrm>
                <a:off x="9122572" y="5913547"/>
                <a:ext cx="2457450" cy="0"/>
              </a:xfrm>
              <a:prstGeom prst="line">
                <a:avLst/>
              </a:prstGeom>
              <a:ln w="825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Rectangle 41"/>
              <p:cNvSpPr/>
              <p:nvPr/>
            </p:nvSpPr>
            <p:spPr>
              <a:xfrm>
                <a:off x="9358316" y="4972053"/>
                <a:ext cx="1985962" cy="30003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9093996" y="5550690"/>
              <a:ext cx="246935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 smtClean="0">
                  <a:latin typeface="Century Gothic" charset="0"/>
                  <a:ea typeface="Century Gothic" charset="0"/>
                  <a:cs typeface="Century Gothic" charset="0"/>
                </a:rPr>
                <a:t>[ SIT ]</a:t>
              </a:r>
              <a:endParaRPr lang="en-US" sz="6000" b="1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8477769" y="2122746"/>
              <a:ext cx="3634907" cy="1503298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19000"/>
              </a:schemeClr>
            </a:solidFill>
            <a:ln w="1143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607029" y="196827"/>
              <a:ext cx="343138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 smtClean="0">
                  <a:latin typeface="Century Gothic" charset="0"/>
                  <a:ea typeface="Century Gothic" charset="0"/>
                  <a:cs typeface="Century Gothic" charset="0"/>
                </a:rPr>
                <a:t>Sea Ice Thickness</a:t>
              </a:r>
              <a:endParaRPr lang="en-US" sz="4000" b="1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532763" y="2265977"/>
              <a:ext cx="357991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 smtClean="0">
                  <a:latin typeface="Century Gothic" charset="0"/>
                  <a:ea typeface="Century Gothic" charset="0"/>
                  <a:cs typeface="Century Gothic" charset="0"/>
                </a:rPr>
                <a:t>Depth between sea surface and ice/snow layer</a:t>
              </a:r>
              <a:endParaRPr lang="en-US" sz="2200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4081015" y="196827"/>
              <a:ext cx="3926384" cy="6369526"/>
              <a:chOff x="4081015" y="196827"/>
              <a:chExt cx="3926384" cy="6369526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5191721" y="4218552"/>
                <a:ext cx="2100262" cy="1189265"/>
                <a:chOff x="4886326" y="4440010"/>
                <a:chExt cx="2100262" cy="1189265"/>
              </a:xfrm>
            </p:grpSpPr>
            <p:sp>
              <p:nvSpPr>
                <p:cNvPr id="33" name="Freeform 32"/>
                <p:cNvSpPr/>
                <p:nvPr/>
              </p:nvSpPr>
              <p:spPr>
                <a:xfrm>
                  <a:off x="4886326" y="4440010"/>
                  <a:ext cx="2100262" cy="1189265"/>
                </a:xfrm>
                <a:custGeom>
                  <a:avLst/>
                  <a:gdLst>
                    <a:gd name="connsiteX0" fmla="*/ 771525 w 2786063"/>
                    <a:gd name="connsiteY0" fmla="*/ 60553 h 1646465"/>
                    <a:gd name="connsiteX1" fmla="*/ 600075 w 2786063"/>
                    <a:gd name="connsiteY1" fmla="*/ 131990 h 1646465"/>
                    <a:gd name="connsiteX2" fmla="*/ 500063 w 2786063"/>
                    <a:gd name="connsiteY2" fmla="*/ 203428 h 1646465"/>
                    <a:gd name="connsiteX3" fmla="*/ 442913 w 2786063"/>
                    <a:gd name="connsiteY3" fmla="*/ 246290 h 1646465"/>
                    <a:gd name="connsiteX4" fmla="*/ 400050 w 2786063"/>
                    <a:gd name="connsiteY4" fmla="*/ 260578 h 1646465"/>
                    <a:gd name="connsiteX5" fmla="*/ 285750 w 2786063"/>
                    <a:gd name="connsiteY5" fmla="*/ 360590 h 1646465"/>
                    <a:gd name="connsiteX6" fmla="*/ 257175 w 2786063"/>
                    <a:gd name="connsiteY6" fmla="*/ 417740 h 1646465"/>
                    <a:gd name="connsiteX7" fmla="*/ 171450 w 2786063"/>
                    <a:gd name="connsiteY7" fmla="*/ 517753 h 1646465"/>
                    <a:gd name="connsiteX8" fmla="*/ 128588 w 2786063"/>
                    <a:gd name="connsiteY8" fmla="*/ 603478 h 1646465"/>
                    <a:gd name="connsiteX9" fmla="*/ 100013 w 2786063"/>
                    <a:gd name="connsiteY9" fmla="*/ 703490 h 1646465"/>
                    <a:gd name="connsiteX10" fmla="*/ 85725 w 2786063"/>
                    <a:gd name="connsiteY10" fmla="*/ 746353 h 1646465"/>
                    <a:gd name="connsiteX11" fmla="*/ 57150 w 2786063"/>
                    <a:gd name="connsiteY11" fmla="*/ 789215 h 1646465"/>
                    <a:gd name="connsiteX12" fmla="*/ 28575 w 2786063"/>
                    <a:gd name="connsiteY12" fmla="*/ 903515 h 1646465"/>
                    <a:gd name="connsiteX13" fmla="*/ 14288 w 2786063"/>
                    <a:gd name="connsiteY13" fmla="*/ 946378 h 1646465"/>
                    <a:gd name="connsiteX14" fmla="*/ 0 w 2786063"/>
                    <a:gd name="connsiteY14" fmla="*/ 1003528 h 1646465"/>
                    <a:gd name="connsiteX15" fmla="*/ 14288 w 2786063"/>
                    <a:gd name="connsiteY15" fmla="*/ 1089253 h 1646465"/>
                    <a:gd name="connsiteX16" fmla="*/ 42863 w 2786063"/>
                    <a:gd name="connsiteY16" fmla="*/ 1203553 h 1646465"/>
                    <a:gd name="connsiteX17" fmla="*/ 71438 w 2786063"/>
                    <a:gd name="connsiteY17" fmla="*/ 1303565 h 1646465"/>
                    <a:gd name="connsiteX18" fmla="*/ 128588 w 2786063"/>
                    <a:gd name="connsiteY18" fmla="*/ 1389290 h 1646465"/>
                    <a:gd name="connsiteX19" fmla="*/ 171450 w 2786063"/>
                    <a:gd name="connsiteY19" fmla="*/ 1417865 h 1646465"/>
                    <a:gd name="connsiteX20" fmla="*/ 257175 w 2786063"/>
                    <a:gd name="connsiteY20" fmla="*/ 1503590 h 1646465"/>
                    <a:gd name="connsiteX21" fmla="*/ 314325 w 2786063"/>
                    <a:gd name="connsiteY21" fmla="*/ 1517878 h 1646465"/>
                    <a:gd name="connsiteX22" fmla="*/ 357188 w 2786063"/>
                    <a:gd name="connsiteY22" fmla="*/ 1532165 h 1646465"/>
                    <a:gd name="connsiteX23" fmla="*/ 457200 w 2786063"/>
                    <a:gd name="connsiteY23" fmla="*/ 1546453 h 1646465"/>
                    <a:gd name="connsiteX24" fmla="*/ 557213 w 2786063"/>
                    <a:gd name="connsiteY24" fmla="*/ 1589315 h 1646465"/>
                    <a:gd name="connsiteX25" fmla="*/ 685800 w 2786063"/>
                    <a:gd name="connsiteY25" fmla="*/ 1646465 h 1646465"/>
                    <a:gd name="connsiteX26" fmla="*/ 1143000 w 2786063"/>
                    <a:gd name="connsiteY26" fmla="*/ 1632178 h 1646465"/>
                    <a:gd name="connsiteX27" fmla="*/ 1228725 w 2786063"/>
                    <a:gd name="connsiteY27" fmla="*/ 1603603 h 1646465"/>
                    <a:gd name="connsiteX28" fmla="*/ 1343025 w 2786063"/>
                    <a:gd name="connsiteY28" fmla="*/ 1575028 h 1646465"/>
                    <a:gd name="connsiteX29" fmla="*/ 1400175 w 2786063"/>
                    <a:gd name="connsiteY29" fmla="*/ 1560740 h 1646465"/>
                    <a:gd name="connsiteX30" fmla="*/ 1485900 w 2786063"/>
                    <a:gd name="connsiteY30" fmla="*/ 1546453 h 1646465"/>
                    <a:gd name="connsiteX31" fmla="*/ 1585913 w 2786063"/>
                    <a:gd name="connsiteY31" fmla="*/ 1517878 h 1646465"/>
                    <a:gd name="connsiteX32" fmla="*/ 1657350 w 2786063"/>
                    <a:gd name="connsiteY32" fmla="*/ 1503590 h 1646465"/>
                    <a:gd name="connsiteX33" fmla="*/ 1700213 w 2786063"/>
                    <a:gd name="connsiteY33" fmla="*/ 1489303 h 1646465"/>
                    <a:gd name="connsiteX34" fmla="*/ 1814513 w 2786063"/>
                    <a:gd name="connsiteY34" fmla="*/ 1460728 h 1646465"/>
                    <a:gd name="connsiteX35" fmla="*/ 1871663 w 2786063"/>
                    <a:gd name="connsiteY35" fmla="*/ 1446440 h 1646465"/>
                    <a:gd name="connsiteX36" fmla="*/ 2085975 w 2786063"/>
                    <a:gd name="connsiteY36" fmla="*/ 1417865 h 1646465"/>
                    <a:gd name="connsiteX37" fmla="*/ 2400300 w 2786063"/>
                    <a:gd name="connsiteY37" fmla="*/ 1417865 h 1646465"/>
                    <a:gd name="connsiteX38" fmla="*/ 2457450 w 2786063"/>
                    <a:gd name="connsiteY38" fmla="*/ 1375003 h 1646465"/>
                    <a:gd name="connsiteX39" fmla="*/ 2557463 w 2786063"/>
                    <a:gd name="connsiteY39" fmla="*/ 1289278 h 1646465"/>
                    <a:gd name="connsiteX40" fmla="*/ 2586038 w 2786063"/>
                    <a:gd name="connsiteY40" fmla="*/ 1246415 h 1646465"/>
                    <a:gd name="connsiteX41" fmla="*/ 2628900 w 2786063"/>
                    <a:gd name="connsiteY41" fmla="*/ 1203553 h 1646465"/>
                    <a:gd name="connsiteX42" fmla="*/ 2686050 w 2786063"/>
                    <a:gd name="connsiteY42" fmla="*/ 1117828 h 1646465"/>
                    <a:gd name="connsiteX43" fmla="*/ 2786063 w 2786063"/>
                    <a:gd name="connsiteY43" fmla="*/ 1017815 h 1646465"/>
                    <a:gd name="connsiteX44" fmla="*/ 2771775 w 2786063"/>
                    <a:gd name="connsiteY44" fmla="*/ 917803 h 1646465"/>
                    <a:gd name="connsiteX45" fmla="*/ 2728913 w 2786063"/>
                    <a:gd name="connsiteY45" fmla="*/ 889228 h 1646465"/>
                    <a:gd name="connsiteX46" fmla="*/ 2643188 w 2786063"/>
                    <a:gd name="connsiteY46" fmla="*/ 817790 h 1646465"/>
                    <a:gd name="connsiteX47" fmla="*/ 2586038 w 2786063"/>
                    <a:gd name="connsiteY47" fmla="*/ 803503 h 1646465"/>
                    <a:gd name="connsiteX48" fmla="*/ 2528888 w 2786063"/>
                    <a:gd name="connsiteY48" fmla="*/ 760640 h 1646465"/>
                    <a:gd name="connsiteX49" fmla="*/ 2457450 w 2786063"/>
                    <a:gd name="connsiteY49" fmla="*/ 732065 h 1646465"/>
                    <a:gd name="connsiteX50" fmla="*/ 2343150 w 2786063"/>
                    <a:gd name="connsiteY50" fmla="*/ 674915 h 1646465"/>
                    <a:gd name="connsiteX51" fmla="*/ 2228850 w 2786063"/>
                    <a:gd name="connsiteY51" fmla="*/ 617765 h 1646465"/>
                    <a:gd name="connsiteX52" fmla="*/ 2185988 w 2786063"/>
                    <a:gd name="connsiteY52" fmla="*/ 560615 h 1646465"/>
                    <a:gd name="connsiteX53" fmla="*/ 2085975 w 2786063"/>
                    <a:gd name="connsiteY53" fmla="*/ 503465 h 1646465"/>
                    <a:gd name="connsiteX54" fmla="*/ 2057400 w 2786063"/>
                    <a:gd name="connsiteY54" fmla="*/ 460603 h 1646465"/>
                    <a:gd name="connsiteX55" fmla="*/ 1957388 w 2786063"/>
                    <a:gd name="connsiteY55" fmla="*/ 389165 h 1646465"/>
                    <a:gd name="connsiteX56" fmla="*/ 1900238 w 2786063"/>
                    <a:gd name="connsiteY56" fmla="*/ 303440 h 1646465"/>
                    <a:gd name="connsiteX57" fmla="*/ 1857375 w 2786063"/>
                    <a:gd name="connsiteY57" fmla="*/ 260578 h 1646465"/>
                    <a:gd name="connsiteX58" fmla="*/ 1800225 w 2786063"/>
                    <a:gd name="connsiteY58" fmla="*/ 174853 h 1646465"/>
                    <a:gd name="connsiteX59" fmla="*/ 1714500 w 2786063"/>
                    <a:gd name="connsiteY59" fmla="*/ 117703 h 1646465"/>
                    <a:gd name="connsiteX60" fmla="*/ 1571625 w 2786063"/>
                    <a:gd name="connsiteY60" fmla="*/ 74840 h 1646465"/>
                    <a:gd name="connsiteX61" fmla="*/ 1485900 w 2786063"/>
                    <a:gd name="connsiteY61" fmla="*/ 46265 h 1646465"/>
                    <a:gd name="connsiteX62" fmla="*/ 1443038 w 2786063"/>
                    <a:gd name="connsiteY62" fmla="*/ 31978 h 1646465"/>
                    <a:gd name="connsiteX63" fmla="*/ 1185863 w 2786063"/>
                    <a:gd name="connsiteY63" fmla="*/ 17690 h 1646465"/>
                    <a:gd name="connsiteX64" fmla="*/ 857250 w 2786063"/>
                    <a:gd name="connsiteY64" fmla="*/ 17690 h 1646465"/>
                    <a:gd name="connsiteX65" fmla="*/ 771525 w 2786063"/>
                    <a:gd name="connsiteY65" fmla="*/ 60553 h 16464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</a:cxnLst>
                  <a:rect l="l" t="t" r="r" b="b"/>
                  <a:pathLst>
                    <a:path w="2786063" h="1646465">
                      <a:moveTo>
                        <a:pt x="771525" y="60553"/>
                      </a:moveTo>
                      <a:cubicBezTo>
                        <a:pt x="728662" y="79603"/>
                        <a:pt x="698550" y="107372"/>
                        <a:pt x="600075" y="131990"/>
                      </a:cubicBezTo>
                      <a:cubicBezTo>
                        <a:pt x="413356" y="272031"/>
                        <a:pt x="646265" y="98998"/>
                        <a:pt x="500063" y="203428"/>
                      </a:cubicBezTo>
                      <a:cubicBezTo>
                        <a:pt x="480686" y="217269"/>
                        <a:pt x="463588" y="234476"/>
                        <a:pt x="442913" y="246290"/>
                      </a:cubicBezTo>
                      <a:cubicBezTo>
                        <a:pt x="429837" y="253762"/>
                        <a:pt x="414338" y="255815"/>
                        <a:pt x="400050" y="260578"/>
                      </a:cubicBezTo>
                      <a:cubicBezTo>
                        <a:pt x="377661" y="278489"/>
                        <a:pt x="307223" y="330528"/>
                        <a:pt x="285750" y="360590"/>
                      </a:cubicBezTo>
                      <a:cubicBezTo>
                        <a:pt x="273370" y="377921"/>
                        <a:pt x="268463" y="399679"/>
                        <a:pt x="257175" y="417740"/>
                      </a:cubicBezTo>
                      <a:cubicBezTo>
                        <a:pt x="226627" y="466618"/>
                        <a:pt x="210415" y="478788"/>
                        <a:pt x="171450" y="517753"/>
                      </a:cubicBezTo>
                      <a:cubicBezTo>
                        <a:pt x="135542" y="625480"/>
                        <a:pt x="183978" y="492699"/>
                        <a:pt x="128588" y="603478"/>
                      </a:cubicBezTo>
                      <a:cubicBezTo>
                        <a:pt x="117166" y="626321"/>
                        <a:pt x="106119" y="682119"/>
                        <a:pt x="100013" y="703490"/>
                      </a:cubicBezTo>
                      <a:cubicBezTo>
                        <a:pt x="95876" y="717971"/>
                        <a:pt x="92460" y="732882"/>
                        <a:pt x="85725" y="746353"/>
                      </a:cubicBezTo>
                      <a:cubicBezTo>
                        <a:pt x="78046" y="761711"/>
                        <a:pt x="66675" y="774928"/>
                        <a:pt x="57150" y="789215"/>
                      </a:cubicBezTo>
                      <a:cubicBezTo>
                        <a:pt x="24492" y="887194"/>
                        <a:pt x="63057" y="765586"/>
                        <a:pt x="28575" y="903515"/>
                      </a:cubicBezTo>
                      <a:cubicBezTo>
                        <a:pt x="24922" y="918126"/>
                        <a:pt x="18425" y="931897"/>
                        <a:pt x="14288" y="946378"/>
                      </a:cubicBezTo>
                      <a:cubicBezTo>
                        <a:pt x="8894" y="965259"/>
                        <a:pt x="4763" y="984478"/>
                        <a:pt x="0" y="1003528"/>
                      </a:cubicBezTo>
                      <a:cubicBezTo>
                        <a:pt x="4763" y="1032103"/>
                        <a:pt x="8218" y="1060927"/>
                        <a:pt x="14288" y="1089253"/>
                      </a:cubicBezTo>
                      <a:cubicBezTo>
                        <a:pt x="22517" y="1127654"/>
                        <a:pt x="33338" y="1165453"/>
                        <a:pt x="42863" y="1203553"/>
                      </a:cubicBezTo>
                      <a:cubicBezTo>
                        <a:pt x="46227" y="1217011"/>
                        <a:pt x="62119" y="1286791"/>
                        <a:pt x="71438" y="1303565"/>
                      </a:cubicBezTo>
                      <a:cubicBezTo>
                        <a:pt x="88117" y="1333586"/>
                        <a:pt x="100013" y="1370240"/>
                        <a:pt x="128588" y="1389290"/>
                      </a:cubicBezTo>
                      <a:cubicBezTo>
                        <a:pt x="142875" y="1398815"/>
                        <a:pt x="158616" y="1406457"/>
                        <a:pt x="171450" y="1417865"/>
                      </a:cubicBezTo>
                      <a:cubicBezTo>
                        <a:pt x="201654" y="1444713"/>
                        <a:pt x="217971" y="1493789"/>
                        <a:pt x="257175" y="1503590"/>
                      </a:cubicBezTo>
                      <a:cubicBezTo>
                        <a:pt x="276225" y="1508353"/>
                        <a:pt x="295444" y="1512484"/>
                        <a:pt x="314325" y="1517878"/>
                      </a:cubicBezTo>
                      <a:cubicBezTo>
                        <a:pt x="328806" y="1522015"/>
                        <a:pt x="342420" y="1529211"/>
                        <a:pt x="357188" y="1532165"/>
                      </a:cubicBezTo>
                      <a:cubicBezTo>
                        <a:pt x="390210" y="1538769"/>
                        <a:pt x="423863" y="1541690"/>
                        <a:pt x="457200" y="1546453"/>
                      </a:cubicBezTo>
                      <a:cubicBezTo>
                        <a:pt x="545232" y="1575796"/>
                        <a:pt x="451289" y="1542237"/>
                        <a:pt x="557213" y="1589315"/>
                      </a:cubicBezTo>
                      <a:cubicBezTo>
                        <a:pt x="721395" y="1662285"/>
                        <a:pt x="545112" y="1576121"/>
                        <a:pt x="685800" y="1646465"/>
                      </a:cubicBezTo>
                      <a:cubicBezTo>
                        <a:pt x="838200" y="1641703"/>
                        <a:pt x="990999" y="1644178"/>
                        <a:pt x="1143000" y="1632178"/>
                      </a:cubicBezTo>
                      <a:cubicBezTo>
                        <a:pt x="1173027" y="1629807"/>
                        <a:pt x="1199763" y="1611878"/>
                        <a:pt x="1228725" y="1603603"/>
                      </a:cubicBezTo>
                      <a:cubicBezTo>
                        <a:pt x="1266487" y="1592814"/>
                        <a:pt x="1304925" y="1584553"/>
                        <a:pt x="1343025" y="1575028"/>
                      </a:cubicBezTo>
                      <a:cubicBezTo>
                        <a:pt x="1362075" y="1570265"/>
                        <a:pt x="1380806" y="1563968"/>
                        <a:pt x="1400175" y="1560740"/>
                      </a:cubicBezTo>
                      <a:cubicBezTo>
                        <a:pt x="1428750" y="1555978"/>
                        <a:pt x="1457493" y="1552134"/>
                        <a:pt x="1485900" y="1546453"/>
                      </a:cubicBezTo>
                      <a:cubicBezTo>
                        <a:pt x="1619488" y="1519735"/>
                        <a:pt x="1477002" y="1545106"/>
                        <a:pt x="1585913" y="1517878"/>
                      </a:cubicBezTo>
                      <a:cubicBezTo>
                        <a:pt x="1609472" y="1511988"/>
                        <a:pt x="1633791" y="1509480"/>
                        <a:pt x="1657350" y="1503590"/>
                      </a:cubicBezTo>
                      <a:cubicBezTo>
                        <a:pt x="1671961" y="1499937"/>
                        <a:pt x="1685683" y="1493266"/>
                        <a:pt x="1700213" y="1489303"/>
                      </a:cubicBezTo>
                      <a:cubicBezTo>
                        <a:pt x="1738102" y="1478970"/>
                        <a:pt x="1776413" y="1470253"/>
                        <a:pt x="1814513" y="1460728"/>
                      </a:cubicBezTo>
                      <a:cubicBezTo>
                        <a:pt x="1833563" y="1455965"/>
                        <a:pt x="1852178" y="1448876"/>
                        <a:pt x="1871663" y="1446440"/>
                      </a:cubicBezTo>
                      <a:cubicBezTo>
                        <a:pt x="2019379" y="1427976"/>
                        <a:pt x="1947952" y="1437583"/>
                        <a:pt x="2085975" y="1417865"/>
                      </a:cubicBezTo>
                      <a:cubicBezTo>
                        <a:pt x="2162450" y="1423328"/>
                        <a:pt x="2312639" y="1447085"/>
                        <a:pt x="2400300" y="1417865"/>
                      </a:cubicBezTo>
                      <a:cubicBezTo>
                        <a:pt x="2422890" y="1410335"/>
                        <a:pt x="2438073" y="1388844"/>
                        <a:pt x="2457450" y="1375003"/>
                      </a:cubicBezTo>
                      <a:cubicBezTo>
                        <a:pt x="2513329" y="1335090"/>
                        <a:pt x="2502919" y="1352913"/>
                        <a:pt x="2557463" y="1289278"/>
                      </a:cubicBezTo>
                      <a:cubicBezTo>
                        <a:pt x="2568638" y="1276240"/>
                        <a:pt x="2575045" y="1259607"/>
                        <a:pt x="2586038" y="1246415"/>
                      </a:cubicBezTo>
                      <a:cubicBezTo>
                        <a:pt x="2598973" y="1230893"/>
                        <a:pt x="2616495" y="1219502"/>
                        <a:pt x="2628900" y="1203553"/>
                      </a:cubicBezTo>
                      <a:cubicBezTo>
                        <a:pt x="2649984" y="1176444"/>
                        <a:pt x="2663234" y="1143496"/>
                        <a:pt x="2686050" y="1117828"/>
                      </a:cubicBezTo>
                      <a:cubicBezTo>
                        <a:pt x="2899422" y="877784"/>
                        <a:pt x="2591741" y="1276908"/>
                        <a:pt x="2786063" y="1017815"/>
                      </a:cubicBezTo>
                      <a:cubicBezTo>
                        <a:pt x="2781300" y="984478"/>
                        <a:pt x="2785452" y="948576"/>
                        <a:pt x="2771775" y="917803"/>
                      </a:cubicBezTo>
                      <a:cubicBezTo>
                        <a:pt x="2764801" y="902112"/>
                        <a:pt x="2742104" y="900221"/>
                        <a:pt x="2728913" y="889228"/>
                      </a:cubicBezTo>
                      <a:cubicBezTo>
                        <a:pt x="2692567" y="858939"/>
                        <a:pt x="2687005" y="836569"/>
                        <a:pt x="2643188" y="817790"/>
                      </a:cubicBezTo>
                      <a:cubicBezTo>
                        <a:pt x="2625139" y="810055"/>
                        <a:pt x="2605088" y="808265"/>
                        <a:pt x="2586038" y="803503"/>
                      </a:cubicBezTo>
                      <a:cubicBezTo>
                        <a:pt x="2566988" y="789215"/>
                        <a:pt x="2549704" y="772204"/>
                        <a:pt x="2528888" y="760640"/>
                      </a:cubicBezTo>
                      <a:cubicBezTo>
                        <a:pt x="2506469" y="748185"/>
                        <a:pt x="2480736" y="742813"/>
                        <a:pt x="2457450" y="732065"/>
                      </a:cubicBezTo>
                      <a:cubicBezTo>
                        <a:pt x="2418774" y="714214"/>
                        <a:pt x="2383561" y="688385"/>
                        <a:pt x="2343150" y="674915"/>
                      </a:cubicBezTo>
                      <a:cubicBezTo>
                        <a:pt x="2273943" y="651846"/>
                        <a:pt x="2313202" y="668376"/>
                        <a:pt x="2228850" y="617765"/>
                      </a:cubicBezTo>
                      <a:cubicBezTo>
                        <a:pt x="2214563" y="598715"/>
                        <a:pt x="2202826" y="577453"/>
                        <a:pt x="2185988" y="560615"/>
                      </a:cubicBezTo>
                      <a:cubicBezTo>
                        <a:pt x="2165794" y="540421"/>
                        <a:pt x="2108386" y="514670"/>
                        <a:pt x="2085975" y="503465"/>
                      </a:cubicBezTo>
                      <a:cubicBezTo>
                        <a:pt x="2076450" y="489178"/>
                        <a:pt x="2069542" y="472745"/>
                        <a:pt x="2057400" y="460603"/>
                      </a:cubicBezTo>
                      <a:cubicBezTo>
                        <a:pt x="1980944" y="384147"/>
                        <a:pt x="2047386" y="490413"/>
                        <a:pt x="1957388" y="389165"/>
                      </a:cubicBezTo>
                      <a:cubicBezTo>
                        <a:pt x="1934572" y="363497"/>
                        <a:pt x="1924522" y="327724"/>
                        <a:pt x="1900238" y="303440"/>
                      </a:cubicBezTo>
                      <a:cubicBezTo>
                        <a:pt x="1885950" y="289153"/>
                        <a:pt x="1869780" y="276527"/>
                        <a:pt x="1857375" y="260578"/>
                      </a:cubicBezTo>
                      <a:cubicBezTo>
                        <a:pt x="1836290" y="233469"/>
                        <a:pt x="1828800" y="193903"/>
                        <a:pt x="1800225" y="174853"/>
                      </a:cubicBezTo>
                      <a:cubicBezTo>
                        <a:pt x="1771650" y="155803"/>
                        <a:pt x="1747080" y="128564"/>
                        <a:pt x="1714500" y="117703"/>
                      </a:cubicBezTo>
                      <a:cubicBezTo>
                        <a:pt x="1596144" y="78249"/>
                        <a:pt x="1784196" y="140246"/>
                        <a:pt x="1571625" y="74840"/>
                      </a:cubicBezTo>
                      <a:cubicBezTo>
                        <a:pt x="1542836" y="65982"/>
                        <a:pt x="1514475" y="55790"/>
                        <a:pt x="1485900" y="46265"/>
                      </a:cubicBezTo>
                      <a:cubicBezTo>
                        <a:pt x="1471613" y="41503"/>
                        <a:pt x="1458075" y="32813"/>
                        <a:pt x="1443038" y="31978"/>
                      </a:cubicBezTo>
                      <a:lnTo>
                        <a:pt x="1185863" y="17690"/>
                      </a:lnTo>
                      <a:cubicBezTo>
                        <a:pt x="1040865" y="-3023"/>
                        <a:pt x="1050094" y="-8607"/>
                        <a:pt x="857250" y="17690"/>
                      </a:cubicBezTo>
                      <a:cubicBezTo>
                        <a:pt x="827406" y="21760"/>
                        <a:pt x="814388" y="41503"/>
                        <a:pt x="771525" y="60553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Freeform 33"/>
                <p:cNvSpPr/>
                <p:nvPr/>
              </p:nvSpPr>
              <p:spPr>
                <a:xfrm>
                  <a:off x="5029201" y="4557713"/>
                  <a:ext cx="1543049" cy="957262"/>
                </a:xfrm>
                <a:custGeom>
                  <a:avLst/>
                  <a:gdLst>
                    <a:gd name="connsiteX0" fmla="*/ 771525 w 2786063"/>
                    <a:gd name="connsiteY0" fmla="*/ 60553 h 1646465"/>
                    <a:gd name="connsiteX1" fmla="*/ 600075 w 2786063"/>
                    <a:gd name="connsiteY1" fmla="*/ 131990 h 1646465"/>
                    <a:gd name="connsiteX2" fmla="*/ 500063 w 2786063"/>
                    <a:gd name="connsiteY2" fmla="*/ 203428 h 1646465"/>
                    <a:gd name="connsiteX3" fmla="*/ 442913 w 2786063"/>
                    <a:gd name="connsiteY3" fmla="*/ 246290 h 1646465"/>
                    <a:gd name="connsiteX4" fmla="*/ 400050 w 2786063"/>
                    <a:gd name="connsiteY4" fmla="*/ 260578 h 1646465"/>
                    <a:gd name="connsiteX5" fmla="*/ 285750 w 2786063"/>
                    <a:gd name="connsiteY5" fmla="*/ 360590 h 1646465"/>
                    <a:gd name="connsiteX6" fmla="*/ 257175 w 2786063"/>
                    <a:gd name="connsiteY6" fmla="*/ 417740 h 1646465"/>
                    <a:gd name="connsiteX7" fmla="*/ 171450 w 2786063"/>
                    <a:gd name="connsiteY7" fmla="*/ 517753 h 1646465"/>
                    <a:gd name="connsiteX8" fmla="*/ 128588 w 2786063"/>
                    <a:gd name="connsiteY8" fmla="*/ 603478 h 1646465"/>
                    <a:gd name="connsiteX9" fmla="*/ 100013 w 2786063"/>
                    <a:gd name="connsiteY9" fmla="*/ 703490 h 1646465"/>
                    <a:gd name="connsiteX10" fmla="*/ 85725 w 2786063"/>
                    <a:gd name="connsiteY10" fmla="*/ 746353 h 1646465"/>
                    <a:gd name="connsiteX11" fmla="*/ 57150 w 2786063"/>
                    <a:gd name="connsiteY11" fmla="*/ 789215 h 1646465"/>
                    <a:gd name="connsiteX12" fmla="*/ 28575 w 2786063"/>
                    <a:gd name="connsiteY12" fmla="*/ 903515 h 1646465"/>
                    <a:gd name="connsiteX13" fmla="*/ 14288 w 2786063"/>
                    <a:gd name="connsiteY13" fmla="*/ 946378 h 1646465"/>
                    <a:gd name="connsiteX14" fmla="*/ 0 w 2786063"/>
                    <a:gd name="connsiteY14" fmla="*/ 1003528 h 1646465"/>
                    <a:gd name="connsiteX15" fmla="*/ 14288 w 2786063"/>
                    <a:gd name="connsiteY15" fmla="*/ 1089253 h 1646465"/>
                    <a:gd name="connsiteX16" fmla="*/ 42863 w 2786063"/>
                    <a:gd name="connsiteY16" fmla="*/ 1203553 h 1646465"/>
                    <a:gd name="connsiteX17" fmla="*/ 71438 w 2786063"/>
                    <a:gd name="connsiteY17" fmla="*/ 1303565 h 1646465"/>
                    <a:gd name="connsiteX18" fmla="*/ 128588 w 2786063"/>
                    <a:gd name="connsiteY18" fmla="*/ 1389290 h 1646465"/>
                    <a:gd name="connsiteX19" fmla="*/ 171450 w 2786063"/>
                    <a:gd name="connsiteY19" fmla="*/ 1417865 h 1646465"/>
                    <a:gd name="connsiteX20" fmla="*/ 257175 w 2786063"/>
                    <a:gd name="connsiteY20" fmla="*/ 1503590 h 1646465"/>
                    <a:gd name="connsiteX21" fmla="*/ 314325 w 2786063"/>
                    <a:gd name="connsiteY21" fmla="*/ 1517878 h 1646465"/>
                    <a:gd name="connsiteX22" fmla="*/ 357188 w 2786063"/>
                    <a:gd name="connsiteY22" fmla="*/ 1532165 h 1646465"/>
                    <a:gd name="connsiteX23" fmla="*/ 457200 w 2786063"/>
                    <a:gd name="connsiteY23" fmla="*/ 1546453 h 1646465"/>
                    <a:gd name="connsiteX24" fmla="*/ 557213 w 2786063"/>
                    <a:gd name="connsiteY24" fmla="*/ 1589315 h 1646465"/>
                    <a:gd name="connsiteX25" fmla="*/ 685800 w 2786063"/>
                    <a:gd name="connsiteY25" fmla="*/ 1646465 h 1646465"/>
                    <a:gd name="connsiteX26" fmla="*/ 1143000 w 2786063"/>
                    <a:gd name="connsiteY26" fmla="*/ 1632178 h 1646465"/>
                    <a:gd name="connsiteX27" fmla="*/ 1228725 w 2786063"/>
                    <a:gd name="connsiteY27" fmla="*/ 1603603 h 1646465"/>
                    <a:gd name="connsiteX28" fmla="*/ 1343025 w 2786063"/>
                    <a:gd name="connsiteY28" fmla="*/ 1575028 h 1646465"/>
                    <a:gd name="connsiteX29" fmla="*/ 1400175 w 2786063"/>
                    <a:gd name="connsiteY29" fmla="*/ 1560740 h 1646465"/>
                    <a:gd name="connsiteX30" fmla="*/ 1485900 w 2786063"/>
                    <a:gd name="connsiteY30" fmla="*/ 1546453 h 1646465"/>
                    <a:gd name="connsiteX31" fmla="*/ 1585913 w 2786063"/>
                    <a:gd name="connsiteY31" fmla="*/ 1517878 h 1646465"/>
                    <a:gd name="connsiteX32" fmla="*/ 1657350 w 2786063"/>
                    <a:gd name="connsiteY32" fmla="*/ 1503590 h 1646465"/>
                    <a:gd name="connsiteX33" fmla="*/ 1700213 w 2786063"/>
                    <a:gd name="connsiteY33" fmla="*/ 1489303 h 1646465"/>
                    <a:gd name="connsiteX34" fmla="*/ 1814513 w 2786063"/>
                    <a:gd name="connsiteY34" fmla="*/ 1460728 h 1646465"/>
                    <a:gd name="connsiteX35" fmla="*/ 1871663 w 2786063"/>
                    <a:gd name="connsiteY35" fmla="*/ 1446440 h 1646465"/>
                    <a:gd name="connsiteX36" fmla="*/ 2085975 w 2786063"/>
                    <a:gd name="connsiteY36" fmla="*/ 1417865 h 1646465"/>
                    <a:gd name="connsiteX37" fmla="*/ 2400300 w 2786063"/>
                    <a:gd name="connsiteY37" fmla="*/ 1417865 h 1646465"/>
                    <a:gd name="connsiteX38" fmla="*/ 2457450 w 2786063"/>
                    <a:gd name="connsiteY38" fmla="*/ 1375003 h 1646465"/>
                    <a:gd name="connsiteX39" fmla="*/ 2557463 w 2786063"/>
                    <a:gd name="connsiteY39" fmla="*/ 1289278 h 1646465"/>
                    <a:gd name="connsiteX40" fmla="*/ 2586038 w 2786063"/>
                    <a:gd name="connsiteY40" fmla="*/ 1246415 h 1646465"/>
                    <a:gd name="connsiteX41" fmla="*/ 2628900 w 2786063"/>
                    <a:gd name="connsiteY41" fmla="*/ 1203553 h 1646465"/>
                    <a:gd name="connsiteX42" fmla="*/ 2686050 w 2786063"/>
                    <a:gd name="connsiteY42" fmla="*/ 1117828 h 1646465"/>
                    <a:gd name="connsiteX43" fmla="*/ 2786063 w 2786063"/>
                    <a:gd name="connsiteY43" fmla="*/ 1017815 h 1646465"/>
                    <a:gd name="connsiteX44" fmla="*/ 2771775 w 2786063"/>
                    <a:gd name="connsiteY44" fmla="*/ 917803 h 1646465"/>
                    <a:gd name="connsiteX45" fmla="*/ 2728913 w 2786063"/>
                    <a:gd name="connsiteY45" fmla="*/ 889228 h 1646465"/>
                    <a:gd name="connsiteX46" fmla="*/ 2643188 w 2786063"/>
                    <a:gd name="connsiteY46" fmla="*/ 817790 h 1646465"/>
                    <a:gd name="connsiteX47" fmla="*/ 2586038 w 2786063"/>
                    <a:gd name="connsiteY47" fmla="*/ 803503 h 1646465"/>
                    <a:gd name="connsiteX48" fmla="*/ 2528888 w 2786063"/>
                    <a:gd name="connsiteY48" fmla="*/ 760640 h 1646465"/>
                    <a:gd name="connsiteX49" fmla="*/ 2457450 w 2786063"/>
                    <a:gd name="connsiteY49" fmla="*/ 732065 h 1646465"/>
                    <a:gd name="connsiteX50" fmla="*/ 2343150 w 2786063"/>
                    <a:gd name="connsiteY50" fmla="*/ 674915 h 1646465"/>
                    <a:gd name="connsiteX51" fmla="*/ 2228850 w 2786063"/>
                    <a:gd name="connsiteY51" fmla="*/ 617765 h 1646465"/>
                    <a:gd name="connsiteX52" fmla="*/ 2185988 w 2786063"/>
                    <a:gd name="connsiteY52" fmla="*/ 560615 h 1646465"/>
                    <a:gd name="connsiteX53" fmla="*/ 2085975 w 2786063"/>
                    <a:gd name="connsiteY53" fmla="*/ 503465 h 1646465"/>
                    <a:gd name="connsiteX54" fmla="*/ 2057400 w 2786063"/>
                    <a:gd name="connsiteY54" fmla="*/ 460603 h 1646465"/>
                    <a:gd name="connsiteX55" fmla="*/ 1957388 w 2786063"/>
                    <a:gd name="connsiteY55" fmla="*/ 389165 h 1646465"/>
                    <a:gd name="connsiteX56" fmla="*/ 1900238 w 2786063"/>
                    <a:gd name="connsiteY56" fmla="*/ 303440 h 1646465"/>
                    <a:gd name="connsiteX57" fmla="*/ 1857375 w 2786063"/>
                    <a:gd name="connsiteY57" fmla="*/ 260578 h 1646465"/>
                    <a:gd name="connsiteX58" fmla="*/ 1800225 w 2786063"/>
                    <a:gd name="connsiteY58" fmla="*/ 174853 h 1646465"/>
                    <a:gd name="connsiteX59" fmla="*/ 1714500 w 2786063"/>
                    <a:gd name="connsiteY59" fmla="*/ 117703 h 1646465"/>
                    <a:gd name="connsiteX60" fmla="*/ 1571625 w 2786063"/>
                    <a:gd name="connsiteY60" fmla="*/ 74840 h 1646465"/>
                    <a:gd name="connsiteX61" fmla="*/ 1485900 w 2786063"/>
                    <a:gd name="connsiteY61" fmla="*/ 46265 h 1646465"/>
                    <a:gd name="connsiteX62" fmla="*/ 1443038 w 2786063"/>
                    <a:gd name="connsiteY62" fmla="*/ 31978 h 1646465"/>
                    <a:gd name="connsiteX63" fmla="*/ 1185863 w 2786063"/>
                    <a:gd name="connsiteY63" fmla="*/ 17690 h 1646465"/>
                    <a:gd name="connsiteX64" fmla="*/ 857250 w 2786063"/>
                    <a:gd name="connsiteY64" fmla="*/ 17690 h 1646465"/>
                    <a:gd name="connsiteX65" fmla="*/ 771525 w 2786063"/>
                    <a:gd name="connsiteY65" fmla="*/ 60553 h 16464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</a:cxnLst>
                  <a:rect l="l" t="t" r="r" b="b"/>
                  <a:pathLst>
                    <a:path w="2786063" h="1646465">
                      <a:moveTo>
                        <a:pt x="771525" y="60553"/>
                      </a:moveTo>
                      <a:cubicBezTo>
                        <a:pt x="728662" y="79603"/>
                        <a:pt x="698550" y="107372"/>
                        <a:pt x="600075" y="131990"/>
                      </a:cubicBezTo>
                      <a:cubicBezTo>
                        <a:pt x="413356" y="272031"/>
                        <a:pt x="646265" y="98998"/>
                        <a:pt x="500063" y="203428"/>
                      </a:cubicBezTo>
                      <a:cubicBezTo>
                        <a:pt x="480686" y="217269"/>
                        <a:pt x="463588" y="234476"/>
                        <a:pt x="442913" y="246290"/>
                      </a:cubicBezTo>
                      <a:cubicBezTo>
                        <a:pt x="429837" y="253762"/>
                        <a:pt x="414338" y="255815"/>
                        <a:pt x="400050" y="260578"/>
                      </a:cubicBezTo>
                      <a:cubicBezTo>
                        <a:pt x="377661" y="278489"/>
                        <a:pt x="307223" y="330528"/>
                        <a:pt x="285750" y="360590"/>
                      </a:cubicBezTo>
                      <a:cubicBezTo>
                        <a:pt x="273370" y="377921"/>
                        <a:pt x="268463" y="399679"/>
                        <a:pt x="257175" y="417740"/>
                      </a:cubicBezTo>
                      <a:cubicBezTo>
                        <a:pt x="226627" y="466618"/>
                        <a:pt x="210415" y="478788"/>
                        <a:pt x="171450" y="517753"/>
                      </a:cubicBezTo>
                      <a:cubicBezTo>
                        <a:pt x="135542" y="625480"/>
                        <a:pt x="183978" y="492699"/>
                        <a:pt x="128588" y="603478"/>
                      </a:cubicBezTo>
                      <a:cubicBezTo>
                        <a:pt x="117166" y="626321"/>
                        <a:pt x="106119" y="682119"/>
                        <a:pt x="100013" y="703490"/>
                      </a:cubicBezTo>
                      <a:cubicBezTo>
                        <a:pt x="95876" y="717971"/>
                        <a:pt x="92460" y="732882"/>
                        <a:pt x="85725" y="746353"/>
                      </a:cubicBezTo>
                      <a:cubicBezTo>
                        <a:pt x="78046" y="761711"/>
                        <a:pt x="66675" y="774928"/>
                        <a:pt x="57150" y="789215"/>
                      </a:cubicBezTo>
                      <a:cubicBezTo>
                        <a:pt x="24492" y="887194"/>
                        <a:pt x="63057" y="765586"/>
                        <a:pt x="28575" y="903515"/>
                      </a:cubicBezTo>
                      <a:cubicBezTo>
                        <a:pt x="24922" y="918126"/>
                        <a:pt x="18425" y="931897"/>
                        <a:pt x="14288" y="946378"/>
                      </a:cubicBezTo>
                      <a:cubicBezTo>
                        <a:pt x="8894" y="965259"/>
                        <a:pt x="4763" y="984478"/>
                        <a:pt x="0" y="1003528"/>
                      </a:cubicBezTo>
                      <a:cubicBezTo>
                        <a:pt x="4763" y="1032103"/>
                        <a:pt x="8218" y="1060927"/>
                        <a:pt x="14288" y="1089253"/>
                      </a:cubicBezTo>
                      <a:cubicBezTo>
                        <a:pt x="22517" y="1127654"/>
                        <a:pt x="33338" y="1165453"/>
                        <a:pt x="42863" y="1203553"/>
                      </a:cubicBezTo>
                      <a:cubicBezTo>
                        <a:pt x="46227" y="1217011"/>
                        <a:pt x="62119" y="1286791"/>
                        <a:pt x="71438" y="1303565"/>
                      </a:cubicBezTo>
                      <a:cubicBezTo>
                        <a:pt x="88117" y="1333586"/>
                        <a:pt x="100013" y="1370240"/>
                        <a:pt x="128588" y="1389290"/>
                      </a:cubicBezTo>
                      <a:cubicBezTo>
                        <a:pt x="142875" y="1398815"/>
                        <a:pt x="158616" y="1406457"/>
                        <a:pt x="171450" y="1417865"/>
                      </a:cubicBezTo>
                      <a:cubicBezTo>
                        <a:pt x="201654" y="1444713"/>
                        <a:pt x="217971" y="1493789"/>
                        <a:pt x="257175" y="1503590"/>
                      </a:cubicBezTo>
                      <a:cubicBezTo>
                        <a:pt x="276225" y="1508353"/>
                        <a:pt x="295444" y="1512484"/>
                        <a:pt x="314325" y="1517878"/>
                      </a:cubicBezTo>
                      <a:cubicBezTo>
                        <a:pt x="328806" y="1522015"/>
                        <a:pt x="342420" y="1529211"/>
                        <a:pt x="357188" y="1532165"/>
                      </a:cubicBezTo>
                      <a:cubicBezTo>
                        <a:pt x="390210" y="1538769"/>
                        <a:pt x="423863" y="1541690"/>
                        <a:pt x="457200" y="1546453"/>
                      </a:cubicBezTo>
                      <a:cubicBezTo>
                        <a:pt x="545232" y="1575796"/>
                        <a:pt x="451289" y="1542237"/>
                        <a:pt x="557213" y="1589315"/>
                      </a:cubicBezTo>
                      <a:cubicBezTo>
                        <a:pt x="721395" y="1662285"/>
                        <a:pt x="545112" y="1576121"/>
                        <a:pt x="685800" y="1646465"/>
                      </a:cubicBezTo>
                      <a:cubicBezTo>
                        <a:pt x="838200" y="1641703"/>
                        <a:pt x="990999" y="1644178"/>
                        <a:pt x="1143000" y="1632178"/>
                      </a:cubicBezTo>
                      <a:cubicBezTo>
                        <a:pt x="1173027" y="1629807"/>
                        <a:pt x="1199763" y="1611878"/>
                        <a:pt x="1228725" y="1603603"/>
                      </a:cubicBezTo>
                      <a:cubicBezTo>
                        <a:pt x="1266487" y="1592814"/>
                        <a:pt x="1304925" y="1584553"/>
                        <a:pt x="1343025" y="1575028"/>
                      </a:cubicBezTo>
                      <a:cubicBezTo>
                        <a:pt x="1362075" y="1570265"/>
                        <a:pt x="1380806" y="1563968"/>
                        <a:pt x="1400175" y="1560740"/>
                      </a:cubicBezTo>
                      <a:cubicBezTo>
                        <a:pt x="1428750" y="1555978"/>
                        <a:pt x="1457493" y="1552134"/>
                        <a:pt x="1485900" y="1546453"/>
                      </a:cubicBezTo>
                      <a:cubicBezTo>
                        <a:pt x="1619488" y="1519735"/>
                        <a:pt x="1477002" y="1545106"/>
                        <a:pt x="1585913" y="1517878"/>
                      </a:cubicBezTo>
                      <a:cubicBezTo>
                        <a:pt x="1609472" y="1511988"/>
                        <a:pt x="1633791" y="1509480"/>
                        <a:pt x="1657350" y="1503590"/>
                      </a:cubicBezTo>
                      <a:cubicBezTo>
                        <a:pt x="1671961" y="1499937"/>
                        <a:pt x="1685683" y="1493266"/>
                        <a:pt x="1700213" y="1489303"/>
                      </a:cubicBezTo>
                      <a:cubicBezTo>
                        <a:pt x="1738102" y="1478970"/>
                        <a:pt x="1776413" y="1470253"/>
                        <a:pt x="1814513" y="1460728"/>
                      </a:cubicBezTo>
                      <a:cubicBezTo>
                        <a:pt x="1833563" y="1455965"/>
                        <a:pt x="1852178" y="1448876"/>
                        <a:pt x="1871663" y="1446440"/>
                      </a:cubicBezTo>
                      <a:cubicBezTo>
                        <a:pt x="2019379" y="1427976"/>
                        <a:pt x="1947952" y="1437583"/>
                        <a:pt x="2085975" y="1417865"/>
                      </a:cubicBezTo>
                      <a:cubicBezTo>
                        <a:pt x="2162450" y="1423328"/>
                        <a:pt x="2312639" y="1447085"/>
                        <a:pt x="2400300" y="1417865"/>
                      </a:cubicBezTo>
                      <a:cubicBezTo>
                        <a:pt x="2422890" y="1410335"/>
                        <a:pt x="2438073" y="1388844"/>
                        <a:pt x="2457450" y="1375003"/>
                      </a:cubicBezTo>
                      <a:cubicBezTo>
                        <a:pt x="2513329" y="1335090"/>
                        <a:pt x="2502919" y="1352913"/>
                        <a:pt x="2557463" y="1289278"/>
                      </a:cubicBezTo>
                      <a:cubicBezTo>
                        <a:pt x="2568638" y="1276240"/>
                        <a:pt x="2575045" y="1259607"/>
                        <a:pt x="2586038" y="1246415"/>
                      </a:cubicBezTo>
                      <a:cubicBezTo>
                        <a:pt x="2598973" y="1230893"/>
                        <a:pt x="2616495" y="1219502"/>
                        <a:pt x="2628900" y="1203553"/>
                      </a:cubicBezTo>
                      <a:cubicBezTo>
                        <a:pt x="2649984" y="1176444"/>
                        <a:pt x="2663234" y="1143496"/>
                        <a:pt x="2686050" y="1117828"/>
                      </a:cubicBezTo>
                      <a:cubicBezTo>
                        <a:pt x="2899422" y="877784"/>
                        <a:pt x="2591741" y="1276908"/>
                        <a:pt x="2786063" y="1017815"/>
                      </a:cubicBezTo>
                      <a:cubicBezTo>
                        <a:pt x="2781300" y="984478"/>
                        <a:pt x="2785452" y="948576"/>
                        <a:pt x="2771775" y="917803"/>
                      </a:cubicBezTo>
                      <a:cubicBezTo>
                        <a:pt x="2764801" y="902112"/>
                        <a:pt x="2742104" y="900221"/>
                        <a:pt x="2728913" y="889228"/>
                      </a:cubicBezTo>
                      <a:cubicBezTo>
                        <a:pt x="2692567" y="858939"/>
                        <a:pt x="2687005" y="836569"/>
                        <a:pt x="2643188" y="817790"/>
                      </a:cubicBezTo>
                      <a:cubicBezTo>
                        <a:pt x="2625139" y="810055"/>
                        <a:pt x="2605088" y="808265"/>
                        <a:pt x="2586038" y="803503"/>
                      </a:cubicBezTo>
                      <a:cubicBezTo>
                        <a:pt x="2566988" y="789215"/>
                        <a:pt x="2549704" y="772204"/>
                        <a:pt x="2528888" y="760640"/>
                      </a:cubicBezTo>
                      <a:cubicBezTo>
                        <a:pt x="2506469" y="748185"/>
                        <a:pt x="2480736" y="742813"/>
                        <a:pt x="2457450" y="732065"/>
                      </a:cubicBezTo>
                      <a:cubicBezTo>
                        <a:pt x="2418774" y="714214"/>
                        <a:pt x="2383561" y="688385"/>
                        <a:pt x="2343150" y="674915"/>
                      </a:cubicBezTo>
                      <a:cubicBezTo>
                        <a:pt x="2273943" y="651846"/>
                        <a:pt x="2313202" y="668376"/>
                        <a:pt x="2228850" y="617765"/>
                      </a:cubicBezTo>
                      <a:cubicBezTo>
                        <a:pt x="2214563" y="598715"/>
                        <a:pt x="2202826" y="577453"/>
                        <a:pt x="2185988" y="560615"/>
                      </a:cubicBezTo>
                      <a:cubicBezTo>
                        <a:pt x="2165794" y="540421"/>
                        <a:pt x="2108386" y="514670"/>
                        <a:pt x="2085975" y="503465"/>
                      </a:cubicBezTo>
                      <a:cubicBezTo>
                        <a:pt x="2076450" y="489178"/>
                        <a:pt x="2069542" y="472745"/>
                        <a:pt x="2057400" y="460603"/>
                      </a:cubicBezTo>
                      <a:cubicBezTo>
                        <a:pt x="1980944" y="384147"/>
                        <a:pt x="2047386" y="490413"/>
                        <a:pt x="1957388" y="389165"/>
                      </a:cubicBezTo>
                      <a:cubicBezTo>
                        <a:pt x="1934572" y="363497"/>
                        <a:pt x="1924522" y="327724"/>
                        <a:pt x="1900238" y="303440"/>
                      </a:cubicBezTo>
                      <a:cubicBezTo>
                        <a:pt x="1885950" y="289153"/>
                        <a:pt x="1869780" y="276527"/>
                        <a:pt x="1857375" y="260578"/>
                      </a:cubicBezTo>
                      <a:cubicBezTo>
                        <a:pt x="1836290" y="233469"/>
                        <a:pt x="1828800" y="193903"/>
                        <a:pt x="1800225" y="174853"/>
                      </a:cubicBezTo>
                      <a:cubicBezTo>
                        <a:pt x="1771650" y="155803"/>
                        <a:pt x="1747080" y="128564"/>
                        <a:pt x="1714500" y="117703"/>
                      </a:cubicBezTo>
                      <a:cubicBezTo>
                        <a:pt x="1596144" y="78249"/>
                        <a:pt x="1784196" y="140246"/>
                        <a:pt x="1571625" y="74840"/>
                      </a:cubicBezTo>
                      <a:cubicBezTo>
                        <a:pt x="1542836" y="65982"/>
                        <a:pt x="1514475" y="55790"/>
                        <a:pt x="1485900" y="46265"/>
                      </a:cubicBezTo>
                      <a:cubicBezTo>
                        <a:pt x="1471613" y="41503"/>
                        <a:pt x="1458075" y="32813"/>
                        <a:pt x="1443038" y="31978"/>
                      </a:cubicBezTo>
                      <a:lnTo>
                        <a:pt x="1185863" y="17690"/>
                      </a:lnTo>
                      <a:cubicBezTo>
                        <a:pt x="1040865" y="-3023"/>
                        <a:pt x="1050094" y="-8607"/>
                        <a:pt x="857250" y="17690"/>
                      </a:cubicBezTo>
                      <a:cubicBezTo>
                        <a:pt x="827406" y="21760"/>
                        <a:pt x="814388" y="41503"/>
                        <a:pt x="771525" y="60553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Freeform 34"/>
                <p:cNvSpPr/>
                <p:nvPr/>
              </p:nvSpPr>
              <p:spPr>
                <a:xfrm>
                  <a:off x="5199459" y="4800600"/>
                  <a:ext cx="858441" cy="600074"/>
                </a:xfrm>
                <a:custGeom>
                  <a:avLst/>
                  <a:gdLst>
                    <a:gd name="connsiteX0" fmla="*/ 771525 w 2786063"/>
                    <a:gd name="connsiteY0" fmla="*/ 60553 h 1646465"/>
                    <a:gd name="connsiteX1" fmla="*/ 600075 w 2786063"/>
                    <a:gd name="connsiteY1" fmla="*/ 131990 h 1646465"/>
                    <a:gd name="connsiteX2" fmla="*/ 500063 w 2786063"/>
                    <a:gd name="connsiteY2" fmla="*/ 203428 h 1646465"/>
                    <a:gd name="connsiteX3" fmla="*/ 442913 w 2786063"/>
                    <a:gd name="connsiteY3" fmla="*/ 246290 h 1646465"/>
                    <a:gd name="connsiteX4" fmla="*/ 400050 w 2786063"/>
                    <a:gd name="connsiteY4" fmla="*/ 260578 h 1646465"/>
                    <a:gd name="connsiteX5" fmla="*/ 285750 w 2786063"/>
                    <a:gd name="connsiteY5" fmla="*/ 360590 h 1646465"/>
                    <a:gd name="connsiteX6" fmla="*/ 257175 w 2786063"/>
                    <a:gd name="connsiteY6" fmla="*/ 417740 h 1646465"/>
                    <a:gd name="connsiteX7" fmla="*/ 171450 w 2786063"/>
                    <a:gd name="connsiteY7" fmla="*/ 517753 h 1646465"/>
                    <a:gd name="connsiteX8" fmla="*/ 128588 w 2786063"/>
                    <a:gd name="connsiteY8" fmla="*/ 603478 h 1646465"/>
                    <a:gd name="connsiteX9" fmla="*/ 100013 w 2786063"/>
                    <a:gd name="connsiteY9" fmla="*/ 703490 h 1646465"/>
                    <a:gd name="connsiteX10" fmla="*/ 85725 w 2786063"/>
                    <a:gd name="connsiteY10" fmla="*/ 746353 h 1646465"/>
                    <a:gd name="connsiteX11" fmla="*/ 57150 w 2786063"/>
                    <a:gd name="connsiteY11" fmla="*/ 789215 h 1646465"/>
                    <a:gd name="connsiteX12" fmla="*/ 28575 w 2786063"/>
                    <a:gd name="connsiteY12" fmla="*/ 903515 h 1646465"/>
                    <a:gd name="connsiteX13" fmla="*/ 14288 w 2786063"/>
                    <a:gd name="connsiteY13" fmla="*/ 946378 h 1646465"/>
                    <a:gd name="connsiteX14" fmla="*/ 0 w 2786063"/>
                    <a:gd name="connsiteY14" fmla="*/ 1003528 h 1646465"/>
                    <a:gd name="connsiteX15" fmla="*/ 14288 w 2786063"/>
                    <a:gd name="connsiteY15" fmla="*/ 1089253 h 1646465"/>
                    <a:gd name="connsiteX16" fmla="*/ 42863 w 2786063"/>
                    <a:gd name="connsiteY16" fmla="*/ 1203553 h 1646465"/>
                    <a:gd name="connsiteX17" fmla="*/ 71438 w 2786063"/>
                    <a:gd name="connsiteY17" fmla="*/ 1303565 h 1646465"/>
                    <a:gd name="connsiteX18" fmla="*/ 128588 w 2786063"/>
                    <a:gd name="connsiteY18" fmla="*/ 1389290 h 1646465"/>
                    <a:gd name="connsiteX19" fmla="*/ 171450 w 2786063"/>
                    <a:gd name="connsiteY19" fmla="*/ 1417865 h 1646465"/>
                    <a:gd name="connsiteX20" fmla="*/ 257175 w 2786063"/>
                    <a:gd name="connsiteY20" fmla="*/ 1503590 h 1646465"/>
                    <a:gd name="connsiteX21" fmla="*/ 314325 w 2786063"/>
                    <a:gd name="connsiteY21" fmla="*/ 1517878 h 1646465"/>
                    <a:gd name="connsiteX22" fmla="*/ 357188 w 2786063"/>
                    <a:gd name="connsiteY22" fmla="*/ 1532165 h 1646465"/>
                    <a:gd name="connsiteX23" fmla="*/ 457200 w 2786063"/>
                    <a:gd name="connsiteY23" fmla="*/ 1546453 h 1646465"/>
                    <a:gd name="connsiteX24" fmla="*/ 557213 w 2786063"/>
                    <a:gd name="connsiteY24" fmla="*/ 1589315 h 1646465"/>
                    <a:gd name="connsiteX25" fmla="*/ 685800 w 2786063"/>
                    <a:gd name="connsiteY25" fmla="*/ 1646465 h 1646465"/>
                    <a:gd name="connsiteX26" fmla="*/ 1143000 w 2786063"/>
                    <a:gd name="connsiteY26" fmla="*/ 1632178 h 1646465"/>
                    <a:gd name="connsiteX27" fmla="*/ 1228725 w 2786063"/>
                    <a:gd name="connsiteY27" fmla="*/ 1603603 h 1646465"/>
                    <a:gd name="connsiteX28" fmla="*/ 1343025 w 2786063"/>
                    <a:gd name="connsiteY28" fmla="*/ 1575028 h 1646465"/>
                    <a:gd name="connsiteX29" fmla="*/ 1400175 w 2786063"/>
                    <a:gd name="connsiteY29" fmla="*/ 1560740 h 1646465"/>
                    <a:gd name="connsiteX30" fmla="*/ 1485900 w 2786063"/>
                    <a:gd name="connsiteY30" fmla="*/ 1546453 h 1646465"/>
                    <a:gd name="connsiteX31" fmla="*/ 1585913 w 2786063"/>
                    <a:gd name="connsiteY31" fmla="*/ 1517878 h 1646465"/>
                    <a:gd name="connsiteX32" fmla="*/ 1657350 w 2786063"/>
                    <a:gd name="connsiteY32" fmla="*/ 1503590 h 1646465"/>
                    <a:gd name="connsiteX33" fmla="*/ 1700213 w 2786063"/>
                    <a:gd name="connsiteY33" fmla="*/ 1489303 h 1646465"/>
                    <a:gd name="connsiteX34" fmla="*/ 1814513 w 2786063"/>
                    <a:gd name="connsiteY34" fmla="*/ 1460728 h 1646465"/>
                    <a:gd name="connsiteX35" fmla="*/ 1871663 w 2786063"/>
                    <a:gd name="connsiteY35" fmla="*/ 1446440 h 1646465"/>
                    <a:gd name="connsiteX36" fmla="*/ 2085975 w 2786063"/>
                    <a:gd name="connsiteY36" fmla="*/ 1417865 h 1646465"/>
                    <a:gd name="connsiteX37" fmla="*/ 2400300 w 2786063"/>
                    <a:gd name="connsiteY37" fmla="*/ 1417865 h 1646465"/>
                    <a:gd name="connsiteX38" fmla="*/ 2457450 w 2786063"/>
                    <a:gd name="connsiteY38" fmla="*/ 1375003 h 1646465"/>
                    <a:gd name="connsiteX39" fmla="*/ 2557463 w 2786063"/>
                    <a:gd name="connsiteY39" fmla="*/ 1289278 h 1646465"/>
                    <a:gd name="connsiteX40" fmla="*/ 2586038 w 2786063"/>
                    <a:gd name="connsiteY40" fmla="*/ 1246415 h 1646465"/>
                    <a:gd name="connsiteX41" fmla="*/ 2628900 w 2786063"/>
                    <a:gd name="connsiteY41" fmla="*/ 1203553 h 1646465"/>
                    <a:gd name="connsiteX42" fmla="*/ 2686050 w 2786063"/>
                    <a:gd name="connsiteY42" fmla="*/ 1117828 h 1646465"/>
                    <a:gd name="connsiteX43" fmla="*/ 2786063 w 2786063"/>
                    <a:gd name="connsiteY43" fmla="*/ 1017815 h 1646465"/>
                    <a:gd name="connsiteX44" fmla="*/ 2771775 w 2786063"/>
                    <a:gd name="connsiteY44" fmla="*/ 917803 h 1646465"/>
                    <a:gd name="connsiteX45" fmla="*/ 2728913 w 2786063"/>
                    <a:gd name="connsiteY45" fmla="*/ 889228 h 1646465"/>
                    <a:gd name="connsiteX46" fmla="*/ 2643188 w 2786063"/>
                    <a:gd name="connsiteY46" fmla="*/ 817790 h 1646465"/>
                    <a:gd name="connsiteX47" fmla="*/ 2586038 w 2786063"/>
                    <a:gd name="connsiteY47" fmla="*/ 803503 h 1646465"/>
                    <a:gd name="connsiteX48" fmla="*/ 2528888 w 2786063"/>
                    <a:gd name="connsiteY48" fmla="*/ 760640 h 1646465"/>
                    <a:gd name="connsiteX49" fmla="*/ 2457450 w 2786063"/>
                    <a:gd name="connsiteY49" fmla="*/ 732065 h 1646465"/>
                    <a:gd name="connsiteX50" fmla="*/ 2343150 w 2786063"/>
                    <a:gd name="connsiteY50" fmla="*/ 674915 h 1646465"/>
                    <a:gd name="connsiteX51" fmla="*/ 2228850 w 2786063"/>
                    <a:gd name="connsiteY51" fmla="*/ 617765 h 1646465"/>
                    <a:gd name="connsiteX52" fmla="*/ 2185988 w 2786063"/>
                    <a:gd name="connsiteY52" fmla="*/ 560615 h 1646465"/>
                    <a:gd name="connsiteX53" fmla="*/ 2085975 w 2786063"/>
                    <a:gd name="connsiteY53" fmla="*/ 503465 h 1646465"/>
                    <a:gd name="connsiteX54" fmla="*/ 2057400 w 2786063"/>
                    <a:gd name="connsiteY54" fmla="*/ 460603 h 1646465"/>
                    <a:gd name="connsiteX55" fmla="*/ 1957388 w 2786063"/>
                    <a:gd name="connsiteY55" fmla="*/ 389165 h 1646465"/>
                    <a:gd name="connsiteX56" fmla="*/ 1900238 w 2786063"/>
                    <a:gd name="connsiteY56" fmla="*/ 303440 h 1646465"/>
                    <a:gd name="connsiteX57" fmla="*/ 1857375 w 2786063"/>
                    <a:gd name="connsiteY57" fmla="*/ 260578 h 1646465"/>
                    <a:gd name="connsiteX58" fmla="*/ 1800225 w 2786063"/>
                    <a:gd name="connsiteY58" fmla="*/ 174853 h 1646465"/>
                    <a:gd name="connsiteX59" fmla="*/ 1714500 w 2786063"/>
                    <a:gd name="connsiteY59" fmla="*/ 117703 h 1646465"/>
                    <a:gd name="connsiteX60" fmla="*/ 1571625 w 2786063"/>
                    <a:gd name="connsiteY60" fmla="*/ 74840 h 1646465"/>
                    <a:gd name="connsiteX61" fmla="*/ 1485900 w 2786063"/>
                    <a:gd name="connsiteY61" fmla="*/ 46265 h 1646465"/>
                    <a:gd name="connsiteX62" fmla="*/ 1443038 w 2786063"/>
                    <a:gd name="connsiteY62" fmla="*/ 31978 h 1646465"/>
                    <a:gd name="connsiteX63" fmla="*/ 1185863 w 2786063"/>
                    <a:gd name="connsiteY63" fmla="*/ 17690 h 1646465"/>
                    <a:gd name="connsiteX64" fmla="*/ 857250 w 2786063"/>
                    <a:gd name="connsiteY64" fmla="*/ 17690 h 1646465"/>
                    <a:gd name="connsiteX65" fmla="*/ 771525 w 2786063"/>
                    <a:gd name="connsiteY65" fmla="*/ 60553 h 16464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</a:cxnLst>
                  <a:rect l="l" t="t" r="r" b="b"/>
                  <a:pathLst>
                    <a:path w="2786063" h="1646465">
                      <a:moveTo>
                        <a:pt x="771525" y="60553"/>
                      </a:moveTo>
                      <a:cubicBezTo>
                        <a:pt x="728662" y="79603"/>
                        <a:pt x="698550" y="107372"/>
                        <a:pt x="600075" y="131990"/>
                      </a:cubicBezTo>
                      <a:cubicBezTo>
                        <a:pt x="413356" y="272031"/>
                        <a:pt x="646265" y="98998"/>
                        <a:pt x="500063" y="203428"/>
                      </a:cubicBezTo>
                      <a:cubicBezTo>
                        <a:pt x="480686" y="217269"/>
                        <a:pt x="463588" y="234476"/>
                        <a:pt x="442913" y="246290"/>
                      </a:cubicBezTo>
                      <a:cubicBezTo>
                        <a:pt x="429837" y="253762"/>
                        <a:pt x="414338" y="255815"/>
                        <a:pt x="400050" y="260578"/>
                      </a:cubicBezTo>
                      <a:cubicBezTo>
                        <a:pt x="377661" y="278489"/>
                        <a:pt x="307223" y="330528"/>
                        <a:pt x="285750" y="360590"/>
                      </a:cubicBezTo>
                      <a:cubicBezTo>
                        <a:pt x="273370" y="377921"/>
                        <a:pt x="268463" y="399679"/>
                        <a:pt x="257175" y="417740"/>
                      </a:cubicBezTo>
                      <a:cubicBezTo>
                        <a:pt x="226627" y="466618"/>
                        <a:pt x="210415" y="478788"/>
                        <a:pt x="171450" y="517753"/>
                      </a:cubicBezTo>
                      <a:cubicBezTo>
                        <a:pt x="135542" y="625480"/>
                        <a:pt x="183978" y="492699"/>
                        <a:pt x="128588" y="603478"/>
                      </a:cubicBezTo>
                      <a:cubicBezTo>
                        <a:pt x="117166" y="626321"/>
                        <a:pt x="106119" y="682119"/>
                        <a:pt x="100013" y="703490"/>
                      </a:cubicBezTo>
                      <a:cubicBezTo>
                        <a:pt x="95876" y="717971"/>
                        <a:pt x="92460" y="732882"/>
                        <a:pt x="85725" y="746353"/>
                      </a:cubicBezTo>
                      <a:cubicBezTo>
                        <a:pt x="78046" y="761711"/>
                        <a:pt x="66675" y="774928"/>
                        <a:pt x="57150" y="789215"/>
                      </a:cubicBezTo>
                      <a:cubicBezTo>
                        <a:pt x="24492" y="887194"/>
                        <a:pt x="63057" y="765586"/>
                        <a:pt x="28575" y="903515"/>
                      </a:cubicBezTo>
                      <a:cubicBezTo>
                        <a:pt x="24922" y="918126"/>
                        <a:pt x="18425" y="931897"/>
                        <a:pt x="14288" y="946378"/>
                      </a:cubicBezTo>
                      <a:cubicBezTo>
                        <a:pt x="8894" y="965259"/>
                        <a:pt x="4763" y="984478"/>
                        <a:pt x="0" y="1003528"/>
                      </a:cubicBezTo>
                      <a:cubicBezTo>
                        <a:pt x="4763" y="1032103"/>
                        <a:pt x="8218" y="1060927"/>
                        <a:pt x="14288" y="1089253"/>
                      </a:cubicBezTo>
                      <a:cubicBezTo>
                        <a:pt x="22517" y="1127654"/>
                        <a:pt x="33338" y="1165453"/>
                        <a:pt x="42863" y="1203553"/>
                      </a:cubicBezTo>
                      <a:cubicBezTo>
                        <a:pt x="46227" y="1217011"/>
                        <a:pt x="62119" y="1286791"/>
                        <a:pt x="71438" y="1303565"/>
                      </a:cubicBezTo>
                      <a:cubicBezTo>
                        <a:pt x="88117" y="1333586"/>
                        <a:pt x="100013" y="1370240"/>
                        <a:pt x="128588" y="1389290"/>
                      </a:cubicBezTo>
                      <a:cubicBezTo>
                        <a:pt x="142875" y="1398815"/>
                        <a:pt x="158616" y="1406457"/>
                        <a:pt x="171450" y="1417865"/>
                      </a:cubicBezTo>
                      <a:cubicBezTo>
                        <a:pt x="201654" y="1444713"/>
                        <a:pt x="217971" y="1493789"/>
                        <a:pt x="257175" y="1503590"/>
                      </a:cubicBezTo>
                      <a:cubicBezTo>
                        <a:pt x="276225" y="1508353"/>
                        <a:pt x="295444" y="1512484"/>
                        <a:pt x="314325" y="1517878"/>
                      </a:cubicBezTo>
                      <a:cubicBezTo>
                        <a:pt x="328806" y="1522015"/>
                        <a:pt x="342420" y="1529211"/>
                        <a:pt x="357188" y="1532165"/>
                      </a:cubicBezTo>
                      <a:cubicBezTo>
                        <a:pt x="390210" y="1538769"/>
                        <a:pt x="423863" y="1541690"/>
                        <a:pt x="457200" y="1546453"/>
                      </a:cubicBezTo>
                      <a:cubicBezTo>
                        <a:pt x="545232" y="1575796"/>
                        <a:pt x="451289" y="1542237"/>
                        <a:pt x="557213" y="1589315"/>
                      </a:cubicBezTo>
                      <a:cubicBezTo>
                        <a:pt x="721395" y="1662285"/>
                        <a:pt x="545112" y="1576121"/>
                        <a:pt x="685800" y="1646465"/>
                      </a:cubicBezTo>
                      <a:cubicBezTo>
                        <a:pt x="838200" y="1641703"/>
                        <a:pt x="990999" y="1644178"/>
                        <a:pt x="1143000" y="1632178"/>
                      </a:cubicBezTo>
                      <a:cubicBezTo>
                        <a:pt x="1173027" y="1629807"/>
                        <a:pt x="1199763" y="1611878"/>
                        <a:pt x="1228725" y="1603603"/>
                      </a:cubicBezTo>
                      <a:cubicBezTo>
                        <a:pt x="1266487" y="1592814"/>
                        <a:pt x="1304925" y="1584553"/>
                        <a:pt x="1343025" y="1575028"/>
                      </a:cubicBezTo>
                      <a:cubicBezTo>
                        <a:pt x="1362075" y="1570265"/>
                        <a:pt x="1380806" y="1563968"/>
                        <a:pt x="1400175" y="1560740"/>
                      </a:cubicBezTo>
                      <a:cubicBezTo>
                        <a:pt x="1428750" y="1555978"/>
                        <a:pt x="1457493" y="1552134"/>
                        <a:pt x="1485900" y="1546453"/>
                      </a:cubicBezTo>
                      <a:cubicBezTo>
                        <a:pt x="1619488" y="1519735"/>
                        <a:pt x="1477002" y="1545106"/>
                        <a:pt x="1585913" y="1517878"/>
                      </a:cubicBezTo>
                      <a:cubicBezTo>
                        <a:pt x="1609472" y="1511988"/>
                        <a:pt x="1633791" y="1509480"/>
                        <a:pt x="1657350" y="1503590"/>
                      </a:cubicBezTo>
                      <a:cubicBezTo>
                        <a:pt x="1671961" y="1499937"/>
                        <a:pt x="1685683" y="1493266"/>
                        <a:pt x="1700213" y="1489303"/>
                      </a:cubicBezTo>
                      <a:cubicBezTo>
                        <a:pt x="1738102" y="1478970"/>
                        <a:pt x="1776413" y="1470253"/>
                        <a:pt x="1814513" y="1460728"/>
                      </a:cubicBezTo>
                      <a:cubicBezTo>
                        <a:pt x="1833563" y="1455965"/>
                        <a:pt x="1852178" y="1448876"/>
                        <a:pt x="1871663" y="1446440"/>
                      </a:cubicBezTo>
                      <a:cubicBezTo>
                        <a:pt x="2019379" y="1427976"/>
                        <a:pt x="1947952" y="1437583"/>
                        <a:pt x="2085975" y="1417865"/>
                      </a:cubicBezTo>
                      <a:cubicBezTo>
                        <a:pt x="2162450" y="1423328"/>
                        <a:pt x="2312639" y="1447085"/>
                        <a:pt x="2400300" y="1417865"/>
                      </a:cubicBezTo>
                      <a:cubicBezTo>
                        <a:pt x="2422890" y="1410335"/>
                        <a:pt x="2438073" y="1388844"/>
                        <a:pt x="2457450" y="1375003"/>
                      </a:cubicBezTo>
                      <a:cubicBezTo>
                        <a:pt x="2513329" y="1335090"/>
                        <a:pt x="2502919" y="1352913"/>
                        <a:pt x="2557463" y="1289278"/>
                      </a:cubicBezTo>
                      <a:cubicBezTo>
                        <a:pt x="2568638" y="1276240"/>
                        <a:pt x="2575045" y="1259607"/>
                        <a:pt x="2586038" y="1246415"/>
                      </a:cubicBezTo>
                      <a:cubicBezTo>
                        <a:pt x="2598973" y="1230893"/>
                        <a:pt x="2616495" y="1219502"/>
                        <a:pt x="2628900" y="1203553"/>
                      </a:cubicBezTo>
                      <a:cubicBezTo>
                        <a:pt x="2649984" y="1176444"/>
                        <a:pt x="2663234" y="1143496"/>
                        <a:pt x="2686050" y="1117828"/>
                      </a:cubicBezTo>
                      <a:cubicBezTo>
                        <a:pt x="2899422" y="877784"/>
                        <a:pt x="2591741" y="1276908"/>
                        <a:pt x="2786063" y="1017815"/>
                      </a:cubicBezTo>
                      <a:cubicBezTo>
                        <a:pt x="2781300" y="984478"/>
                        <a:pt x="2785452" y="948576"/>
                        <a:pt x="2771775" y="917803"/>
                      </a:cubicBezTo>
                      <a:cubicBezTo>
                        <a:pt x="2764801" y="902112"/>
                        <a:pt x="2742104" y="900221"/>
                        <a:pt x="2728913" y="889228"/>
                      </a:cubicBezTo>
                      <a:cubicBezTo>
                        <a:pt x="2692567" y="858939"/>
                        <a:pt x="2687005" y="836569"/>
                        <a:pt x="2643188" y="817790"/>
                      </a:cubicBezTo>
                      <a:cubicBezTo>
                        <a:pt x="2625139" y="810055"/>
                        <a:pt x="2605088" y="808265"/>
                        <a:pt x="2586038" y="803503"/>
                      </a:cubicBezTo>
                      <a:cubicBezTo>
                        <a:pt x="2566988" y="789215"/>
                        <a:pt x="2549704" y="772204"/>
                        <a:pt x="2528888" y="760640"/>
                      </a:cubicBezTo>
                      <a:cubicBezTo>
                        <a:pt x="2506469" y="748185"/>
                        <a:pt x="2480736" y="742813"/>
                        <a:pt x="2457450" y="732065"/>
                      </a:cubicBezTo>
                      <a:cubicBezTo>
                        <a:pt x="2418774" y="714214"/>
                        <a:pt x="2383561" y="688385"/>
                        <a:pt x="2343150" y="674915"/>
                      </a:cubicBezTo>
                      <a:cubicBezTo>
                        <a:pt x="2273943" y="651846"/>
                        <a:pt x="2313202" y="668376"/>
                        <a:pt x="2228850" y="617765"/>
                      </a:cubicBezTo>
                      <a:cubicBezTo>
                        <a:pt x="2214563" y="598715"/>
                        <a:pt x="2202826" y="577453"/>
                        <a:pt x="2185988" y="560615"/>
                      </a:cubicBezTo>
                      <a:cubicBezTo>
                        <a:pt x="2165794" y="540421"/>
                        <a:pt x="2108386" y="514670"/>
                        <a:pt x="2085975" y="503465"/>
                      </a:cubicBezTo>
                      <a:cubicBezTo>
                        <a:pt x="2076450" y="489178"/>
                        <a:pt x="2069542" y="472745"/>
                        <a:pt x="2057400" y="460603"/>
                      </a:cubicBezTo>
                      <a:cubicBezTo>
                        <a:pt x="1980944" y="384147"/>
                        <a:pt x="2047386" y="490413"/>
                        <a:pt x="1957388" y="389165"/>
                      </a:cubicBezTo>
                      <a:cubicBezTo>
                        <a:pt x="1934572" y="363497"/>
                        <a:pt x="1924522" y="327724"/>
                        <a:pt x="1900238" y="303440"/>
                      </a:cubicBezTo>
                      <a:cubicBezTo>
                        <a:pt x="1885950" y="289153"/>
                        <a:pt x="1869780" y="276527"/>
                        <a:pt x="1857375" y="260578"/>
                      </a:cubicBezTo>
                      <a:cubicBezTo>
                        <a:pt x="1836290" y="233469"/>
                        <a:pt x="1828800" y="193903"/>
                        <a:pt x="1800225" y="174853"/>
                      </a:cubicBezTo>
                      <a:cubicBezTo>
                        <a:pt x="1771650" y="155803"/>
                        <a:pt x="1747080" y="128564"/>
                        <a:pt x="1714500" y="117703"/>
                      </a:cubicBezTo>
                      <a:cubicBezTo>
                        <a:pt x="1596144" y="78249"/>
                        <a:pt x="1784196" y="140246"/>
                        <a:pt x="1571625" y="74840"/>
                      </a:cubicBezTo>
                      <a:cubicBezTo>
                        <a:pt x="1542836" y="65982"/>
                        <a:pt x="1514475" y="55790"/>
                        <a:pt x="1485900" y="46265"/>
                      </a:cubicBezTo>
                      <a:cubicBezTo>
                        <a:pt x="1471613" y="41503"/>
                        <a:pt x="1458075" y="32813"/>
                        <a:pt x="1443038" y="31978"/>
                      </a:cubicBezTo>
                      <a:lnTo>
                        <a:pt x="1185863" y="17690"/>
                      </a:lnTo>
                      <a:cubicBezTo>
                        <a:pt x="1040865" y="-3023"/>
                        <a:pt x="1050094" y="-8607"/>
                        <a:pt x="857250" y="17690"/>
                      </a:cubicBezTo>
                      <a:cubicBezTo>
                        <a:pt x="827406" y="21760"/>
                        <a:pt x="814388" y="41503"/>
                        <a:pt x="771525" y="60553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Freeform 35"/>
                <p:cNvSpPr/>
                <p:nvPr/>
              </p:nvSpPr>
              <p:spPr>
                <a:xfrm>
                  <a:off x="5476280" y="4950618"/>
                  <a:ext cx="334565" cy="300037"/>
                </a:xfrm>
                <a:custGeom>
                  <a:avLst/>
                  <a:gdLst>
                    <a:gd name="connsiteX0" fmla="*/ 771525 w 2786063"/>
                    <a:gd name="connsiteY0" fmla="*/ 60553 h 1646465"/>
                    <a:gd name="connsiteX1" fmla="*/ 600075 w 2786063"/>
                    <a:gd name="connsiteY1" fmla="*/ 131990 h 1646465"/>
                    <a:gd name="connsiteX2" fmla="*/ 500063 w 2786063"/>
                    <a:gd name="connsiteY2" fmla="*/ 203428 h 1646465"/>
                    <a:gd name="connsiteX3" fmla="*/ 442913 w 2786063"/>
                    <a:gd name="connsiteY3" fmla="*/ 246290 h 1646465"/>
                    <a:gd name="connsiteX4" fmla="*/ 400050 w 2786063"/>
                    <a:gd name="connsiteY4" fmla="*/ 260578 h 1646465"/>
                    <a:gd name="connsiteX5" fmla="*/ 285750 w 2786063"/>
                    <a:gd name="connsiteY5" fmla="*/ 360590 h 1646465"/>
                    <a:gd name="connsiteX6" fmla="*/ 257175 w 2786063"/>
                    <a:gd name="connsiteY6" fmla="*/ 417740 h 1646465"/>
                    <a:gd name="connsiteX7" fmla="*/ 171450 w 2786063"/>
                    <a:gd name="connsiteY7" fmla="*/ 517753 h 1646465"/>
                    <a:gd name="connsiteX8" fmla="*/ 128588 w 2786063"/>
                    <a:gd name="connsiteY8" fmla="*/ 603478 h 1646465"/>
                    <a:gd name="connsiteX9" fmla="*/ 100013 w 2786063"/>
                    <a:gd name="connsiteY9" fmla="*/ 703490 h 1646465"/>
                    <a:gd name="connsiteX10" fmla="*/ 85725 w 2786063"/>
                    <a:gd name="connsiteY10" fmla="*/ 746353 h 1646465"/>
                    <a:gd name="connsiteX11" fmla="*/ 57150 w 2786063"/>
                    <a:gd name="connsiteY11" fmla="*/ 789215 h 1646465"/>
                    <a:gd name="connsiteX12" fmla="*/ 28575 w 2786063"/>
                    <a:gd name="connsiteY12" fmla="*/ 903515 h 1646465"/>
                    <a:gd name="connsiteX13" fmla="*/ 14288 w 2786063"/>
                    <a:gd name="connsiteY13" fmla="*/ 946378 h 1646465"/>
                    <a:gd name="connsiteX14" fmla="*/ 0 w 2786063"/>
                    <a:gd name="connsiteY14" fmla="*/ 1003528 h 1646465"/>
                    <a:gd name="connsiteX15" fmla="*/ 14288 w 2786063"/>
                    <a:gd name="connsiteY15" fmla="*/ 1089253 h 1646465"/>
                    <a:gd name="connsiteX16" fmla="*/ 42863 w 2786063"/>
                    <a:gd name="connsiteY16" fmla="*/ 1203553 h 1646465"/>
                    <a:gd name="connsiteX17" fmla="*/ 71438 w 2786063"/>
                    <a:gd name="connsiteY17" fmla="*/ 1303565 h 1646465"/>
                    <a:gd name="connsiteX18" fmla="*/ 128588 w 2786063"/>
                    <a:gd name="connsiteY18" fmla="*/ 1389290 h 1646465"/>
                    <a:gd name="connsiteX19" fmla="*/ 171450 w 2786063"/>
                    <a:gd name="connsiteY19" fmla="*/ 1417865 h 1646465"/>
                    <a:gd name="connsiteX20" fmla="*/ 257175 w 2786063"/>
                    <a:gd name="connsiteY20" fmla="*/ 1503590 h 1646465"/>
                    <a:gd name="connsiteX21" fmla="*/ 314325 w 2786063"/>
                    <a:gd name="connsiteY21" fmla="*/ 1517878 h 1646465"/>
                    <a:gd name="connsiteX22" fmla="*/ 357188 w 2786063"/>
                    <a:gd name="connsiteY22" fmla="*/ 1532165 h 1646465"/>
                    <a:gd name="connsiteX23" fmla="*/ 457200 w 2786063"/>
                    <a:gd name="connsiteY23" fmla="*/ 1546453 h 1646465"/>
                    <a:gd name="connsiteX24" fmla="*/ 557213 w 2786063"/>
                    <a:gd name="connsiteY24" fmla="*/ 1589315 h 1646465"/>
                    <a:gd name="connsiteX25" fmla="*/ 685800 w 2786063"/>
                    <a:gd name="connsiteY25" fmla="*/ 1646465 h 1646465"/>
                    <a:gd name="connsiteX26" fmla="*/ 1143000 w 2786063"/>
                    <a:gd name="connsiteY26" fmla="*/ 1632178 h 1646465"/>
                    <a:gd name="connsiteX27" fmla="*/ 1228725 w 2786063"/>
                    <a:gd name="connsiteY27" fmla="*/ 1603603 h 1646465"/>
                    <a:gd name="connsiteX28" fmla="*/ 1343025 w 2786063"/>
                    <a:gd name="connsiteY28" fmla="*/ 1575028 h 1646465"/>
                    <a:gd name="connsiteX29" fmla="*/ 1400175 w 2786063"/>
                    <a:gd name="connsiteY29" fmla="*/ 1560740 h 1646465"/>
                    <a:gd name="connsiteX30" fmla="*/ 1485900 w 2786063"/>
                    <a:gd name="connsiteY30" fmla="*/ 1546453 h 1646465"/>
                    <a:gd name="connsiteX31" fmla="*/ 1585913 w 2786063"/>
                    <a:gd name="connsiteY31" fmla="*/ 1517878 h 1646465"/>
                    <a:gd name="connsiteX32" fmla="*/ 1657350 w 2786063"/>
                    <a:gd name="connsiteY32" fmla="*/ 1503590 h 1646465"/>
                    <a:gd name="connsiteX33" fmla="*/ 1700213 w 2786063"/>
                    <a:gd name="connsiteY33" fmla="*/ 1489303 h 1646465"/>
                    <a:gd name="connsiteX34" fmla="*/ 1814513 w 2786063"/>
                    <a:gd name="connsiteY34" fmla="*/ 1460728 h 1646465"/>
                    <a:gd name="connsiteX35" fmla="*/ 1871663 w 2786063"/>
                    <a:gd name="connsiteY35" fmla="*/ 1446440 h 1646465"/>
                    <a:gd name="connsiteX36" fmla="*/ 2085975 w 2786063"/>
                    <a:gd name="connsiteY36" fmla="*/ 1417865 h 1646465"/>
                    <a:gd name="connsiteX37" fmla="*/ 2400300 w 2786063"/>
                    <a:gd name="connsiteY37" fmla="*/ 1417865 h 1646465"/>
                    <a:gd name="connsiteX38" fmla="*/ 2457450 w 2786063"/>
                    <a:gd name="connsiteY38" fmla="*/ 1375003 h 1646465"/>
                    <a:gd name="connsiteX39" fmla="*/ 2557463 w 2786063"/>
                    <a:gd name="connsiteY39" fmla="*/ 1289278 h 1646465"/>
                    <a:gd name="connsiteX40" fmla="*/ 2586038 w 2786063"/>
                    <a:gd name="connsiteY40" fmla="*/ 1246415 h 1646465"/>
                    <a:gd name="connsiteX41" fmla="*/ 2628900 w 2786063"/>
                    <a:gd name="connsiteY41" fmla="*/ 1203553 h 1646465"/>
                    <a:gd name="connsiteX42" fmla="*/ 2686050 w 2786063"/>
                    <a:gd name="connsiteY42" fmla="*/ 1117828 h 1646465"/>
                    <a:gd name="connsiteX43" fmla="*/ 2786063 w 2786063"/>
                    <a:gd name="connsiteY43" fmla="*/ 1017815 h 1646465"/>
                    <a:gd name="connsiteX44" fmla="*/ 2771775 w 2786063"/>
                    <a:gd name="connsiteY44" fmla="*/ 917803 h 1646465"/>
                    <a:gd name="connsiteX45" fmla="*/ 2728913 w 2786063"/>
                    <a:gd name="connsiteY45" fmla="*/ 889228 h 1646465"/>
                    <a:gd name="connsiteX46" fmla="*/ 2643188 w 2786063"/>
                    <a:gd name="connsiteY46" fmla="*/ 817790 h 1646465"/>
                    <a:gd name="connsiteX47" fmla="*/ 2586038 w 2786063"/>
                    <a:gd name="connsiteY47" fmla="*/ 803503 h 1646465"/>
                    <a:gd name="connsiteX48" fmla="*/ 2528888 w 2786063"/>
                    <a:gd name="connsiteY48" fmla="*/ 760640 h 1646465"/>
                    <a:gd name="connsiteX49" fmla="*/ 2457450 w 2786063"/>
                    <a:gd name="connsiteY49" fmla="*/ 732065 h 1646465"/>
                    <a:gd name="connsiteX50" fmla="*/ 2343150 w 2786063"/>
                    <a:gd name="connsiteY50" fmla="*/ 674915 h 1646465"/>
                    <a:gd name="connsiteX51" fmla="*/ 2228850 w 2786063"/>
                    <a:gd name="connsiteY51" fmla="*/ 617765 h 1646465"/>
                    <a:gd name="connsiteX52" fmla="*/ 2185988 w 2786063"/>
                    <a:gd name="connsiteY52" fmla="*/ 560615 h 1646465"/>
                    <a:gd name="connsiteX53" fmla="*/ 2085975 w 2786063"/>
                    <a:gd name="connsiteY53" fmla="*/ 503465 h 1646465"/>
                    <a:gd name="connsiteX54" fmla="*/ 2057400 w 2786063"/>
                    <a:gd name="connsiteY54" fmla="*/ 460603 h 1646465"/>
                    <a:gd name="connsiteX55" fmla="*/ 1957388 w 2786063"/>
                    <a:gd name="connsiteY55" fmla="*/ 389165 h 1646465"/>
                    <a:gd name="connsiteX56" fmla="*/ 1900238 w 2786063"/>
                    <a:gd name="connsiteY56" fmla="*/ 303440 h 1646465"/>
                    <a:gd name="connsiteX57" fmla="*/ 1857375 w 2786063"/>
                    <a:gd name="connsiteY57" fmla="*/ 260578 h 1646465"/>
                    <a:gd name="connsiteX58" fmla="*/ 1800225 w 2786063"/>
                    <a:gd name="connsiteY58" fmla="*/ 174853 h 1646465"/>
                    <a:gd name="connsiteX59" fmla="*/ 1714500 w 2786063"/>
                    <a:gd name="connsiteY59" fmla="*/ 117703 h 1646465"/>
                    <a:gd name="connsiteX60" fmla="*/ 1571625 w 2786063"/>
                    <a:gd name="connsiteY60" fmla="*/ 74840 h 1646465"/>
                    <a:gd name="connsiteX61" fmla="*/ 1485900 w 2786063"/>
                    <a:gd name="connsiteY61" fmla="*/ 46265 h 1646465"/>
                    <a:gd name="connsiteX62" fmla="*/ 1443038 w 2786063"/>
                    <a:gd name="connsiteY62" fmla="*/ 31978 h 1646465"/>
                    <a:gd name="connsiteX63" fmla="*/ 1185863 w 2786063"/>
                    <a:gd name="connsiteY63" fmla="*/ 17690 h 1646465"/>
                    <a:gd name="connsiteX64" fmla="*/ 857250 w 2786063"/>
                    <a:gd name="connsiteY64" fmla="*/ 17690 h 1646465"/>
                    <a:gd name="connsiteX65" fmla="*/ 771525 w 2786063"/>
                    <a:gd name="connsiteY65" fmla="*/ 60553 h 16464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</a:cxnLst>
                  <a:rect l="l" t="t" r="r" b="b"/>
                  <a:pathLst>
                    <a:path w="2786063" h="1646465">
                      <a:moveTo>
                        <a:pt x="771525" y="60553"/>
                      </a:moveTo>
                      <a:cubicBezTo>
                        <a:pt x="728662" y="79603"/>
                        <a:pt x="698550" y="107372"/>
                        <a:pt x="600075" y="131990"/>
                      </a:cubicBezTo>
                      <a:cubicBezTo>
                        <a:pt x="413356" y="272031"/>
                        <a:pt x="646265" y="98998"/>
                        <a:pt x="500063" y="203428"/>
                      </a:cubicBezTo>
                      <a:cubicBezTo>
                        <a:pt x="480686" y="217269"/>
                        <a:pt x="463588" y="234476"/>
                        <a:pt x="442913" y="246290"/>
                      </a:cubicBezTo>
                      <a:cubicBezTo>
                        <a:pt x="429837" y="253762"/>
                        <a:pt x="414338" y="255815"/>
                        <a:pt x="400050" y="260578"/>
                      </a:cubicBezTo>
                      <a:cubicBezTo>
                        <a:pt x="377661" y="278489"/>
                        <a:pt x="307223" y="330528"/>
                        <a:pt x="285750" y="360590"/>
                      </a:cubicBezTo>
                      <a:cubicBezTo>
                        <a:pt x="273370" y="377921"/>
                        <a:pt x="268463" y="399679"/>
                        <a:pt x="257175" y="417740"/>
                      </a:cubicBezTo>
                      <a:cubicBezTo>
                        <a:pt x="226627" y="466618"/>
                        <a:pt x="210415" y="478788"/>
                        <a:pt x="171450" y="517753"/>
                      </a:cubicBezTo>
                      <a:cubicBezTo>
                        <a:pt x="135542" y="625480"/>
                        <a:pt x="183978" y="492699"/>
                        <a:pt x="128588" y="603478"/>
                      </a:cubicBezTo>
                      <a:cubicBezTo>
                        <a:pt x="117166" y="626321"/>
                        <a:pt x="106119" y="682119"/>
                        <a:pt x="100013" y="703490"/>
                      </a:cubicBezTo>
                      <a:cubicBezTo>
                        <a:pt x="95876" y="717971"/>
                        <a:pt x="92460" y="732882"/>
                        <a:pt x="85725" y="746353"/>
                      </a:cubicBezTo>
                      <a:cubicBezTo>
                        <a:pt x="78046" y="761711"/>
                        <a:pt x="66675" y="774928"/>
                        <a:pt x="57150" y="789215"/>
                      </a:cubicBezTo>
                      <a:cubicBezTo>
                        <a:pt x="24492" y="887194"/>
                        <a:pt x="63057" y="765586"/>
                        <a:pt x="28575" y="903515"/>
                      </a:cubicBezTo>
                      <a:cubicBezTo>
                        <a:pt x="24922" y="918126"/>
                        <a:pt x="18425" y="931897"/>
                        <a:pt x="14288" y="946378"/>
                      </a:cubicBezTo>
                      <a:cubicBezTo>
                        <a:pt x="8894" y="965259"/>
                        <a:pt x="4763" y="984478"/>
                        <a:pt x="0" y="1003528"/>
                      </a:cubicBezTo>
                      <a:cubicBezTo>
                        <a:pt x="4763" y="1032103"/>
                        <a:pt x="8218" y="1060927"/>
                        <a:pt x="14288" y="1089253"/>
                      </a:cubicBezTo>
                      <a:cubicBezTo>
                        <a:pt x="22517" y="1127654"/>
                        <a:pt x="33338" y="1165453"/>
                        <a:pt x="42863" y="1203553"/>
                      </a:cubicBezTo>
                      <a:cubicBezTo>
                        <a:pt x="46227" y="1217011"/>
                        <a:pt x="62119" y="1286791"/>
                        <a:pt x="71438" y="1303565"/>
                      </a:cubicBezTo>
                      <a:cubicBezTo>
                        <a:pt x="88117" y="1333586"/>
                        <a:pt x="100013" y="1370240"/>
                        <a:pt x="128588" y="1389290"/>
                      </a:cubicBezTo>
                      <a:cubicBezTo>
                        <a:pt x="142875" y="1398815"/>
                        <a:pt x="158616" y="1406457"/>
                        <a:pt x="171450" y="1417865"/>
                      </a:cubicBezTo>
                      <a:cubicBezTo>
                        <a:pt x="201654" y="1444713"/>
                        <a:pt x="217971" y="1493789"/>
                        <a:pt x="257175" y="1503590"/>
                      </a:cubicBezTo>
                      <a:cubicBezTo>
                        <a:pt x="276225" y="1508353"/>
                        <a:pt x="295444" y="1512484"/>
                        <a:pt x="314325" y="1517878"/>
                      </a:cubicBezTo>
                      <a:cubicBezTo>
                        <a:pt x="328806" y="1522015"/>
                        <a:pt x="342420" y="1529211"/>
                        <a:pt x="357188" y="1532165"/>
                      </a:cubicBezTo>
                      <a:cubicBezTo>
                        <a:pt x="390210" y="1538769"/>
                        <a:pt x="423863" y="1541690"/>
                        <a:pt x="457200" y="1546453"/>
                      </a:cubicBezTo>
                      <a:cubicBezTo>
                        <a:pt x="545232" y="1575796"/>
                        <a:pt x="451289" y="1542237"/>
                        <a:pt x="557213" y="1589315"/>
                      </a:cubicBezTo>
                      <a:cubicBezTo>
                        <a:pt x="721395" y="1662285"/>
                        <a:pt x="545112" y="1576121"/>
                        <a:pt x="685800" y="1646465"/>
                      </a:cubicBezTo>
                      <a:cubicBezTo>
                        <a:pt x="838200" y="1641703"/>
                        <a:pt x="990999" y="1644178"/>
                        <a:pt x="1143000" y="1632178"/>
                      </a:cubicBezTo>
                      <a:cubicBezTo>
                        <a:pt x="1173027" y="1629807"/>
                        <a:pt x="1199763" y="1611878"/>
                        <a:pt x="1228725" y="1603603"/>
                      </a:cubicBezTo>
                      <a:cubicBezTo>
                        <a:pt x="1266487" y="1592814"/>
                        <a:pt x="1304925" y="1584553"/>
                        <a:pt x="1343025" y="1575028"/>
                      </a:cubicBezTo>
                      <a:cubicBezTo>
                        <a:pt x="1362075" y="1570265"/>
                        <a:pt x="1380806" y="1563968"/>
                        <a:pt x="1400175" y="1560740"/>
                      </a:cubicBezTo>
                      <a:cubicBezTo>
                        <a:pt x="1428750" y="1555978"/>
                        <a:pt x="1457493" y="1552134"/>
                        <a:pt x="1485900" y="1546453"/>
                      </a:cubicBezTo>
                      <a:cubicBezTo>
                        <a:pt x="1619488" y="1519735"/>
                        <a:pt x="1477002" y="1545106"/>
                        <a:pt x="1585913" y="1517878"/>
                      </a:cubicBezTo>
                      <a:cubicBezTo>
                        <a:pt x="1609472" y="1511988"/>
                        <a:pt x="1633791" y="1509480"/>
                        <a:pt x="1657350" y="1503590"/>
                      </a:cubicBezTo>
                      <a:cubicBezTo>
                        <a:pt x="1671961" y="1499937"/>
                        <a:pt x="1685683" y="1493266"/>
                        <a:pt x="1700213" y="1489303"/>
                      </a:cubicBezTo>
                      <a:cubicBezTo>
                        <a:pt x="1738102" y="1478970"/>
                        <a:pt x="1776413" y="1470253"/>
                        <a:pt x="1814513" y="1460728"/>
                      </a:cubicBezTo>
                      <a:cubicBezTo>
                        <a:pt x="1833563" y="1455965"/>
                        <a:pt x="1852178" y="1448876"/>
                        <a:pt x="1871663" y="1446440"/>
                      </a:cubicBezTo>
                      <a:cubicBezTo>
                        <a:pt x="2019379" y="1427976"/>
                        <a:pt x="1947952" y="1437583"/>
                        <a:pt x="2085975" y="1417865"/>
                      </a:cubicBezTo>
                      <a:cubicBezTo>
                        <a:pt x="2162450" y="1423328"/>
                        <a:pt x="2312639" y="1447085"/>
                        <a:pt x="2400300" y="1417865"/>
                      </a:cubicBezTo>
                      <a:cubicBezTo>
                        <a:pt x="2422890" y="1410335"/>
                        <a:pt x="2438073" y="1388844"/>
                        <a:pt x="2457450" y="1375003"/>
                      </a:cubicBezTo>
                      <a:cubicBezTo>
                        <a:pt x="2513329" y="1335090"/>
                        <a:pt x="2502919" y="1352913"/>
                        <a:pt x="2557463" y="1289278"/>
                      </a:cubicBezTo>
                      <a:cubicBezTo>
                        <a:pt x="2568638" y="1276240"/>
                        <a:pt x="2575045" y="1259607"/>
                        <a:pt x="2586038" y="1246415"/>
                      </a:cubicBezTo>
                      <a:cubicBezTo>
                        <a:pt x="2598973" y="1230893"/>
                        <a:pt x="2616495" y="1219502"/>
                        <a:pt x="2628900" y="1203553"/>
                      </a:cubicBezTo>
                      <a:cubicBezTo>
                        <a:pt x="2649984" y="1176444"/>
                        <a:pt x="2663234" y="1143496"/>
                        <a:pt x="2686050" y="1117828"/>
                      </a:cubicBezTo>
                      <a:cubicBezTo>
                        <a:pt x="2899422" y="877784"/>
                        <a:pt x="2591741" y="1276908"/>
                        <a:pt x="2786063" y="1017815"/>
                      </a:cubicBezTo>
                      <a:cubicBezTo>
                        <a:pt x="2781300" y="984478"/>
                        <a:pt x="2785452" y="948576"/>
                        <a:pt x="2771775" y="917803"/>
                      </a:cubicBezTo>
                      <a:cubicBezTo>
                        <a:pt x="2764801" y="902112"/>
                        <a:pt x="2742104" y="900221"/>
                        <a:pt x="2728913" y="889228"/>
                      </a:cubicBezTo>
                      <a:cubicBezTo>
                        <a:pt x="2692567" y="858939"/>
                        <a:pt x="2687005" y="836569"/>
                        <a:pt x="2643188" y="817790"/>
                      </a:cubicBezTo>
                      <a:cubicBezTo>
                        <a:pt x="2625139" y="810055"/>
                        <a:pt x="2605088" y="808265"/>
                        <a:pt x="2586038" y="803503"/>
                      </a:cubicBezTo>
                      <a:cubicBezTo>
                        <a:pt x="2566988" y="789215"/>
                        <a:pt x="2549704" y="772204"/>
                        <a:pt x="2528888" y="760640"/>
                      </a:cubicBezTo>
                      <a:cubicBezTo>
                        <a:pt x="2506469" y="748185"/>
                        <a:pt x="2480736" y="742813"/>
                        <a:pt x="2457450" y="732065"/>
                      </a:cubicBezTo>
                      <a:cubicBezTo>
                        <a:pt x="2418774" y="714214"/>
                        <a:pt x="2383561" y="688385"/>
                        <a:pt x="2343150" y="674915"/>
                      </a:cubicBezTo>
                      <a:cubicBezTo>
                        <a:pt x="2273943" y="651846"/>
                        <a:pt x="2313202" y="668376"/>
                        <a:pt x="2228850" y="617765"/>
                      </a:cubicBezTo>
                      <a:cubicBezTo>
                        <a:pt x="2214563" y="598715"/>
                        <a:pt x="2202826" y="577453"/>
                        <a:pt x="2185988" y="560615"/>
                      </a:cubicBezTo>
                      <a:cubicBezTo>
                        <a:pt x="2165794" y="540421"/>
                        <a:pt x="2108386" y="514670"/>
                        <a:pt x="2085975" y="503465"/>
                      </a:cubicBezTo>
                      <a:cubicBezTo>
                        <a:pt x="2076450" y="489178"/>
                        <a:pt x="2069542" y="472745"/>
                        <a:pt x="2057400" y="460603"/>
                      </a:cubicBezTo>
                      <a:cubicBezTo>
                        <a:pt x="1980944" y="384147"/>
                        <a:pt x="2047386" y="490413"/>
                        <a:pt x="1957388" y="389165"/>
                      </a:cubicBezTo>
                      <a:cubicBezTo>
                        <a:pt x="1934572" y="363497"/>
                        <a:pt x="1924522" y="327724"/>
                        <a:pt x="1900238" y="303440"/>
                      </a:cubicBezTo>
                      <a:cubicBezTo>
                        <a:pt x="1885950" y="289153"/>
                        <a:pt x="1869780" y="276527"/>
                        <a:pt x="1857375" y="260578"/>
                      </a:cubicBezTo>
                      <a:cubicBezTo>
                        <a:pt x="1836290" y="233469"/>
                        <a:pt x="1828800" y="193903"/>
                        <a:pt x="1800225" y="174853"/>
                      </a:cubicBezTo>
                      <a:cubicBezTo>
                        <a:pt x="1771650" y="155803"/>
                        <a:pt x="1747080" y="128564"/>
                        <a:pt x="1714500" y="117703"/>
                      </a:cubicBezTo>
                      <a:cubicBezTo>
                        <a:pt x="1596144" y="78249"/>
                        <a:pt x="1784196" y="140246"/>
                        <a:pt x="1571625" y="74840"/>
                      </a:cubicBezTo>
                      <a:cubicBezTo>
                        <a:pt x="1542836" y="65982"/>
                        <a:pt x="1514475" y="55790"/>
                        <a:pt x="1485900" y="46265"/>
                      </a:cubicBezTo>
                      <a:cubicBezTo>
                        <a:pt x="1471613" y="41503"/>
                        <a:pt x="1458075" y="32813"/>
                        <a:pt x="1443038" y="31978"/>
                      </a:cubicBezTo>
                      <a:lnTo>
                        <a:pt x="1185863" y="17690"/>
                      </a:lnTo>
                      <a:cubicBezTo>
                        <a:pt x="1040865" y="-3023"/>
                        <a:pt x="1050094" y="-8607"/>
                        <a:pt x="857250" y="17690"/>
                      </a:cubicBezTo>
                      <a:cubicBezTo>
                        <a:pt x="827406" y="21760"/>
                        <a:pt x="814388" y="41503"/>
                        <a:pt x="771525" y="60553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6" name="TextBox 45"/>
              <p:cNvSpPr txBox="1"/>
              <p:nvPr/>
            </p:nvSpPr>
            <p:spPr>
              <a:xfrm>
                <a:off x="4897040" y="5550690"/>
                <a:ext cx="246935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b="1" dirty="0" smtClean="0">
                    <a:latin typeface="Century Gothic" charset="0"/>
                    <a:ea typeface="Century Gothic" charset="0"/>
                    <a:cs typeface="Century Gothic" charset="0"/>
                  </a:rPr>
                  <a:t>[ SIC ]</a:t>
                </a:r>
                <a:endParaRPr lang="en-US" sz="6000" b="1" dirty="0">
                  <a:latin typeface="Century Gothic" charset="0"/>
                  <a:ea typeface="Century Gothic" charset="0"/>
                  <a:cs typeface="Century Gothic" charset="0"/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4226753" y="2122746"/>
                <a:ext cx="3634907" cy="150329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19000"/>
                </a:schemeClr>
              </a:solidFill>
              <a:ln w="1143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081015" y="196827"/>
                <a:ext cx="392638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 smtClean="0">
                    <a:latin typeface="Century Gothic" charset="0"/>
                    <a:ea typeface="Century Gothic" charset="0"/>
                    <a:cs typeface="Century Gothic" charset="0"/>
                  </a:rPr>
                  <a:t>Sea Ice Concentration</a:t>
                </a:r>
                <a:endParaRPr lang="en-US" sz="4000" b="1" dirty="0">
                  <a:latin typeface="Century Gothic" charset="0"/>
                  <a:ea typeface="Century Gothic" charset="0"/>
                  <a:cs typeface="Century Gothic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211464" y="2435255"/>
                <a:ext cx="369287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 smtClean="0">
                    <a:latin typeface="Century Gothic" charset="0"/>
                    <a:ea typeface="Century Gothic" charset="0"/>
                    <a:cs typeface="Century Gothic" charset="0"/>
                  </a:rPr>
                  <a:t>Fraction (%) of seawater covered by ice</a:t>
                </a:r>
                <a:endParaRPr lang="en-US" sz="2200" dirty="0">
                  <a:latin typeface="Century Gothic" charset="0"/>
                  <a:ea typeface="Century Gothic" charset="0"/>
                  <a:cs typeface="Century Gothic" charset="0"/>
                </a:endParaRPr>
              </a:p>
            </p:txBody>
          </p:sp>
          <p:sp>
            <p:nvSpPr>
              <p:cNvPr id="62" name="Right Brace 61"/>
              <p:cNvSpPr/>
              <p:nvPr/>
            </p:nvSpPr>
            <p:spPr>
              <a:xfrm rot="5400000">
                <a:off x="5885642" y="707354"/>
                <a:ext cx="317126" cy="2078831"/>
              </a:xfrm>
              <a:prstGeom prst="rightBrace">
                <a:avLst>
                  <a:gd name="adj1" fmla="val 27381"/>
                  <a:gd name="adj2" fmla="val 49313"/>
                </a:avLst>
              </a:prstGeom>
              <a:ln w="635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Right Brace 62"/>
            <p:cNvSpPr/>
            <p:nvPr/>
          </p:nvSpPr>
          <p:spPr>
            <a:xfrm rot="5400000">
              <a:off x="10164155" y="649912"/>
              <a:ext cx="317126" cy="2078831"/>
            </a:xfrm>
            <a:prstGeom prst="rightBrace">
              <a:avLst>
                <a:gd name="adj1" fmla="val 27381"/>
                <a:gd name="adj2" fmla="val 49313"/>
              </a:avLst>
            </a:prstGeom>
            <a:ln w="635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9786937" y="4171920"/>
            <a:ext cx="1071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Snow</a:t>
            </a:r>
            <a:endParaRPr lang="en-US" sz="2000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9786937" y="4621975"/>
            <a:ext cx="1071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Ice</a:t>
            </a:r>
            <a:endParaRPr lang="en-US" sz="2000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44573" y="3961575"/>
            <a:ext cx="2883393" cy="1600990"/>
            <a:chOff x="744573" y="3961575"/>
            <a:chExt cx="2883393" cy="1600990"/>
          </a:xfrm>
        </p:grpSpPr>
        <p:cxnSp>
          <p:nvCxnSpPr>
            <p:cNvPr id="6" name="Straight Connector 5"/>
            <p:cNvCxnSpPr/>
            <p:nvPr/>
          </p:nvCxnSpPr>
          <p:spPr>
            <a:xfrm flipH="1">
              <a:off x="1934762" y="3961575"/>
              <a:ext cx="8337" cy="1600990"/>
            </a:xfrm>
            <a:prstGeom prst="line">
              <a:avLst/>
            </a:prstGeom>
            <a:ln w="38100">
              <a:solidFill>
                <a:schemeClr val="tx1">
                  <a:alpha val="7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744573" y="4879178"/>
              <a:ext cx="2883393" cy="0"/>
            </a:xfrm>
            <a:prstGeom prst="line">
              <a:avLst/>
            </a:prstGeom>
            <a:ln w="38100">
              <a:solidFill>
                <a:schemeClr val="tx1">
                  <a:alpha val="7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4901362" y="3961575"/>
            <a:ext cx="2883393" cy="1600990"/>
            <a:chOff x="744573" y="3961575"/>
            <a:chExt cx="2883393" cy="1600990"/>
          </a:xfrm>
        </p:grpSpPr>
        <p:cxnSp>
          <p:nvCxnSpPr>
            <p:cNvPr id="49" name="Straight Connector 48"/>
            <p:cNvCxnSpPr/>
            <p:nvPr/>
          </p:nvCxnSpPr>
          <p:spPr>
            <a:xfrm flipH="1">
              <a:off x="1934762" y="3961575"/>
              <a:ext cx="8337" cy="1600990"/>
            </a:xfrm>
            <a:prstGeom prst="line">
              <a:avLst/>
            </a:prstGeom>
            <a:ln w="38100">
              <a:solidFill>
                <a:schemeClr val="tx1">
                  <a:alpha val="7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744573" y="4879178"/>
              <a:ext cx="2883393" cy="0"/>
            </a:xfrm>
            <a:prstGeom prst="line">
              <a:avLst/>
            </a:prstGeom>
            <a:ln w="38100">
              <a:solidFill>
                <a:schemeClr val="tx1">
                  <a:alpha val="7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ight Bracket 55"/>
          <p:cNvSpPr/>
          <p:nvPr/>
        </p:nvSpPr>
        <p:spPr>
          <a:xfrm>
            <a:off x="11551446" y="4533145"/>
            <a:ext cx="54994" cy="557387"/>
          </a:xfrm>
          <a:prstGeom prst="rightBracket">
            <a:avLst>
              <a:gd name="adj" fmla="val 79762"/>
            </a:avLst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24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662" y="6114684"/>
            <a:ext cx="76615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DATA SOURCES</a:t>
            </a:r>
            <a:endParaRPr lang="en-US" sz="4400" b="1" dirty="0">
              <a:solidFill>
                <a:schemeClr val="accent1">
                  <a:lumMod val="40000"/>
                  <a:lumOff val="6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6898" y="264898"/>
            <a:ext cx="11618204" cy="5632312"/>
            <a:chOff x="221699" y="636260"/>
            <a:chExt cx="11618204" cy="5632312"/>
          </a:xfrm>
        </p:grpSpPr>
        <p:sp>
          <p:nvSpPr>
            <p:cNvPr id="3" name="TextBox 2"/>
            <p:cNvSpPr txBox="1"/>
            <p:nvPr/>
          </p:nvSpPr>
          <p:spPr>
            <a:xfrm>
              <a:off x="744920" y="636261"/>
              <a:ext cx="11094983" cy="563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>
                  <a:latin typeface="Century Gothic" charset="0"/>
                  <a:ea typeface="Century Gothic" charset="0"/>
                  <a:cs typeface="Century Gothic" charset="0"/>
                </a:rPr>
                <a:t>Newspapers, diaries, ship observations</a:t>
              </a:r>
            </a:p>
            <a:p>
              <a:endParaRPr lang="en-US" sz="4000" dirty="0">
                <a:latin typeface="Century Gothic" charset="0"/>
                <a:ea typeface="Century Gothic" charset="0"/>
                <a:cs typeface="Century Gothic" charset="0"/>
              </a:endParaRPr>
            </a:p>
            <a:p>
              <a:r>
                <a:rPr lang="en-US" sz="4000" dirty="0" smtClean="0">
                  <a:latin typeface="Century Gothic" charset="0"/>
                  <a:ea typeface="Century Gothic" charset="0"/>
                  <a:cs typeface="Century Gothic" charset="0"/>
                </a:rPr>
                <a:t>Whaling ship logbooks</a:t>
              </a:r>
            </a:p>
            <a:p>
              <a:endParaRPr lang="en-US" sz="4000" dirty="0">
                <a:latin typeface="Century Gothic" charset="0"/>
                <a:ea typeface="Century Gothic" charset="0"/>
                <a:cs typeface="Century Gothic" charset="0"/>
              </a:endParaRPr>
            </a:p>
            <a:p>
              <a:r>
                <a:rPr lang="en-US" sz="4000" dirty="0" smtClean="0">
                  <a:latin typeface="Century Gothic" charset="0"/>
                  <a:ea typeface="Century Gothic" charset="0"/>
                  <a:cs typeface="Century Gothic" charset="0"/>
                </a:rPr>
                <a:t>Sea ice edge positions from Canada (1870-)</a:t>
              </a:r>
            </a:p>
            <a:p>
              <a:endParaRPr lang="en-US" sz="4000" dirty="0">
                <a:latin typeface="Century Gothic" charset="0"/>
                <a:ea typeface="Century Gothic" charset="0"/>
                <a:cs typeface="Century Gothic" charset="0"/>
              </a:endParaRPr>
            </a:p>
            <a:p>
              <a:r>
                <a:rPr lang="en-US" sz="4000" dirty="0" smtClean="0">
                  <a:latin typeface="Century Gothic" charset="0"/>
                  <a:ea typeface="Century Gothic" charset="0"/>
                  <a:cs typeface="Century Gothic" charset="0"/>
                </a:rPr>
                <a:t>Aerial ice surveys from Russia (1933-)</a:t>
              </a:r>
            </a:p>
            <a:p>
              <a:endParaRPr lang="en-US" sz="4000" dirty="0">
                <a:latin typeface="Century Gothic" charset="0"/>
                <a:ea typeface="Century Gothic" charset="0"/>
                <a:cs typeface="Century Gothic" charset="0"/>
              </a:endParaRPr>
            </a:p>
            <a:p>
              <a:r>
                <a:rPr lang="en-US" sz="4000" dirty="0" smtClean="0">
                  <a:latin typeface="Century Gothic" charset="0"/>
                  <a:ea typeface="Century Gothic" charset="0"/>
                  <a:cs typeface="Century Gothic" charset="0"/>
                </a:rPr>
                <a:t>Passive microwave satellite (1979-)</a:t>
              </a:r>
              <a:endParaRPr lang="en-US" sz="4000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4" name="Left Brace 3"/>
            <p:cNvSpPr/>
            <p:nvPr/>
          </p:nvSpPr>
          <p:spPr>
            <a:xfrm>
              <a:off x="221699" y="636260"/>
              <a:ext cx="523221" cy="5632311"/>
            </a:xfrm>
            <a:prstGeom prst="leftBrace">
              <a:avLst/>
            </a:prstGeom>
            <a:ln w="889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97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1" y="0"/>
            <a:ext cx="3198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Century Gothic" charset="0"/>
                <a:ea typeface="Century Gothic" charset="0"/>
                <a:cs typeface="Century Gothic" charset="0"/>
              </a:rPr>
              <a:t>Walsh et al. </a:t>
            </a:r>
            <a:r>
              <a:rPr lang="en-US" b="1" dirty="0" smtClean="0">
                <a:latin typeface="Century Gothic" charset="0"/>
                <a:ea typeface="Century Gothic" charset="0"/>
                <a:cs typeface="Century Gothic" charset="0"/>
              </a:rPr>
              <a:t>[2016]</a:t>
            </a:r>
            <a:endParaRPr lang="en-US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77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664" y="0"/>
            <a:ext cx="5620871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6200000">
            <a:off x="1539989" y="5074325"/>
            <a:ext cx="3198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Century Gothic" charset="0"/>
                <a:ea typeface="Century Gothic" charset="0"/>
                <a:cs typeface="Century Gothic" charset="0"/>
              </a:rPr>
              <a:t>Walsh et al. </a:t>
            </a:r>
            <a:r>
              <a:rPr lang="en-US" b="1" dirty="0" smtClean="0">
                <a:latin typeface="Century Gothic" charset="0"/>
                <a:ea typeface="Century Gothic" charset="0"/>
                <a:cs typeface="Century Gothic" charset="0"/>
              </a:rPr>
              <a:t>[2016]</a:t>
            </a:r>
            <a:endParaRPr lang="en-US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94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662" y="6114684"/>
            <a:ext cx="76615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SIGNIFICANCE</a:t>
            </a:r>
            <a:endParaRPr lang="en-US" sz="4400" b="1" dirty="0">
              <a:solidFill>
                <a:schemeClr val="accent1">
                  <a:lumMod val="40000"/>
                  <a:lumOff val="6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6898" y="264898"/>
            <a:ext cx="11618204" cy="5632312"/>
            <a:chOff x="221699" y="636260"/>
            <a:chExt cx="11618204" cy="5632312"/>
          </a:xfrm>
        </p:grpSpPr>
        <p:sp>
          <p:nvSpPr>
            <p:cNvPr id="3" name="TextBox 2"/>
            <p:cNvSpPr txBox="1"/>
            <p:nvPr/>
          </p:nvSpPr>
          <p:spPr>
            <a:xfrm>
              <a:off x="744920" y="636261"/>
              <a:ext cx="11094983" cy="563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>
                  <a:latin typeface="Century Gothic" charset="0"/>
                  <a:ea typeface="Century Gothic" charset="0"/>
                  <a:cs typeface="Century Gothic" charset="0"/>
                </a:rPr>
                <a:t>How has the rate of sea ice retreat changed over the last 150 years?</a:t>
              </a:r>
              <a:endParaRPr lang="en-US" sz="4000" dirty="0">
                <a:latin typeface="Century Gothic" charset="0"/>
                <a:ea typeface="Century Gothic" charset="0"/>
                <a:cs typeface="Century Gothic" charset="0"/>
              </a:endParaRPr>
            </a:p>
            <a:p>
              <a:endParaRPr lang="en-US" sz="4000" dirty="0" smtClean="0">
                <a:latin typeface="Century Gothic" charset="0"/>
                <a:ea typeface="Century Gothic" charset="0"/>
                <a:cs typeface="Century Gothic" charset="0"/>
              </a:endParaRPr>
            </a:p>
            <a:p>
              <a:r>
                <a:rPr lang="en-US" sz="4000" dirty="0" smtClean="0">
                  <a:latin typeface="Century Gothic" charset="0"/>
                  <a:ea typeface="Century Gothic" charset="0"/>
                  <a:cs typeface="Century Gothic" charset="0"/>
                </a:rPr>
                <a:t>What regions of the Arctic Ocean are seeing the largest change in annual sea ice?</a:t>
              </a:r>
            </a:p>
            <a:p>
              <a:endParaRPr lang="en-US" sz="4000" dirty="0">
                <a:latin typeface="Century Gothic" charset="0"/>
                <a:ea typeface="Century Gothic" charset="0"/>
                <a:cs typeface="Century Gothic" charset="0"/>
              </a:endParaRPr>
            </a:p>
            <a:p>
              <a:r>
                <a:rPr lang="en-US" sz="4000" dirty="0" smtClean="0">
                  <a:latin typeface="Century Gothic" charset="0"/>
                  <a:ea typeface="Century Gothic" charset="0"/>
                  <a:cs typeface="Century Gothic" charset="0"/>
                </a:rPr>
                <a:t>What are some of the differences in fall vs. spring sea ice trends?</a:t>
              </a:r>
              <a:endParaRPr lang="en-US" sz="4000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4" name="Left Brace 3"/>
            <p:cNvSpPr/>
            <p:nvPr/>
          </p:nvSpPr>
          <p:spPr>
            <a:xfrm>
              <a:off x="221699" y="636260"/>
              <a:ext cx="523221" cy="5632311"/>
            </a:xfrm>
            <a:prstGeom prst="leftBrace">
              <a:avLst/>
            </a:prstGeom>
            <a:ln w="889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110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75419" y="185566"/>
            <a:ext cx="53578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3200" b="1" dirty="0">
                <a:latin typeface="Century Gothic" charset="0"/>
                <a:ea typeface="Century Gothic" charset="0"/>
                <a:cs typeface="Century Gothic" charset="0"/>
              </a:rPr>
              <a:t>A database for depicting Arctic sea ice variations back to 1850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40505" y="482892"/>
            <a:ext cx="5045870" cy="5892215"/>
            <a:chOff x="783430" y="314910"/>
            <a:chExt cx="5045870" cy="589221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430" y="314910"/>
              <a:ext cx="3338513" cy="4861178"/>
            </a:xfrm>
            <a:prstGeom prst="rect">
              <a:avLst/>
            </a:prstGeom>
            <a:scene3d>
              <a:camera prst="orthographicFront">
                <a:rot lat="1200000" lon="19800000" rev="0"/>
              </a:camera>
              <a:lightRig rig="threePt" dir="t"/>
            </a:scene3d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2549" y="658589"/>
              <a:ext cx="3338513" cy="4861178"/>
            </a:xfrm>
            <a:prstGeom prst="rect">
              <a:avLst/>
            </a:prstGeom>
            <a:scene3d>
              <a:camera prst="orthographicFront">
                <a:rot lat="1200000" lon="19800000" rev="0"/>
              </a:camera>
              <a:lightRig rig="threePt" dir="t"/>
            </a:scene3d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1668" y="1002268"/>
              <a:ext cx="3338513" cy="4861178"/>
            </a:xfrm>
            <a:prstGeom prst="rect">
              <a:avLst/>
            </a:prstGeom>
            <a:scene3d>
              <a:camera prst="orthographicFront">
                <a:rot lat="1200000" lon="19800000" rev="0"/>
              </a:camera>
              <a:lightRig rig="threePt" dir="t"/>
            </a:scene3d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0787" y="1345947"/>
              <a:ext cx="3338513" cy="4861178"/>
            </a:xfrm>
            <a:prstGeom prst="rect">
              <a:avLst/>
            </a:prstGeom>
            <a:scene3d>
              <a:camera prst="isometricRightUp">
                <a:rot lat="1200000" lon="19800000" rev="0"/>
              </a:camera>
              <a:lightRig rig="threePt" dir="t"/>
            </a:scene3d>
          </p:spPr>
        </p:pic>
      </p:grpSp>
      <p:sp>
        <p:nvSpPr>
          <p:cNvPr id="9" name="Rectangle 8"/>
          <p:cNvSpPr/>
          <p:nvPr/>
        </p:nvSpPr>
        <p:spPr>
          <a:xfrm>
            <a:off x="6203156" y="2022315"/>
            <a:ext cx="6096000" cy="126188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/>
            <a:r>
              <a:rPr lang="en-US" sz="1900" dirty="0" smtClean="0">
                <a:latin typeface="Century Gothic" charset="0"/>
                <a:ea typeface="Century Gothic" charset="0"/>
                <a:cs typeface="Century Gothic" charset="0"/>
              </a:rPr>
              <a:t>John </a:t>
            </a:r>
            <a:r>
              <a:rPr lang="en-US" sz="1900" dirty="0">
                <a:latin typeface="Century Gothic" charset="0"/>
                <a:ea typeface="Century Gothic" charset="0"/>
                <a:cs typeface="Century Gothic" charset="0"/>
              </a:rPr>
              <a:t>E. Walsh,</a:t>
            </a:r>
          </a:p>
          <a:p>
            <a:pPr algn="ctr" fontAlgn="base"/>
            <a:r>
              <a:rPr lang="en-US" sz="1900" dirty="0">
                <a:latin typeface="Century Gothic" charset="0"/>
                <a:ea typeface="Century Gothic" charset="0"/>
                <a:cs typeface="Century Gothic" charset="0"/>
              </a:rPr>
              <a:t>Florence </a:t>
            </a:r>
            <a:r>
              <a:rPr lang="en-US" sz="1900" dirty="0" err="1">
                <a:latin typeface="Century Gothic" charset="0"/>
                <a:ea typeface="Century Gothic" charset="0"/>
                <a:cs typeface="Century Gothic" charset="0"/>
              </a:rPr>
              <a:t>Fetterer</a:t>
            </a:r>
            <a:r>
              <a:rPr lang="en-US" sz="1900" dirty="0">
                <a:latin typeface="Century Gothic" charset="0"/>
                <a:ea typeface="Century Gothic" charset="0"/>
                <a:cs typeface="Century Gothic" charset="0"/>
              </a:rPr>
              <a:t>,</a:t>
            </a:r>
          </a:p>
          <a:p>
            <a:pPr algn="ctr" fontAlgn="base"/>
            <a:r>
              <a:rPr lang="en-US" sz="1900" dirty="0">
                <a:latin typeface="Century Gothic" charset="0"/>
                <a:ea typeface="Century Gothic" charset="0"/>
                <a:cs typeface="Century Gothic" charset="0"/>
              </a:rPr>
              <a:t>J. Scott Stewart,</a:t>
            </a:r>
          </a:p>
          <a:p>
            <a:pPr algn="ctr" fontAlgn="base"/>
            <a:r>
              <a:rPr lang="en-US" sz="1900" dirty="0">
                <a:latin typeface="Century Gothic" charset="0"/>
                <a:ea typeface="Century Gothic" charset="0"/>
                <a:cs typeface="Century Gothic" charset="0"/>
              </a:rPr>
              <a:t>William L. Chapman</a:t>
            </a:r>
            <a:endParaRPr lang="en-US" sz="1900" b="0" i="0" dirty="0">
              <a:effectLst/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203156" y="3338132"/>
            <a:ext cx="6096000" cy="3847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/>
            <a:r>
              <a:rPr lang="en-US" sz="1900" dirty="0" smtClean="0">
                <a:latin typeface="Century Gothic" charset="0"/>
                <a:ea typeface="Century Gothic" charset="0"/>
                <a:cs typeface="Century Gothic" charset="0"/>
              </a:rPr>
              <a:t>11 June 2016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03156" y="3770961"/>
            <a:ext cx="6096000" cy="3847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/>
            <a:r>
              <a:rPr lang="en-US" sz="1900" i="1" dirty="0" smtClean="0">
                <a:latin typeface="Century Gothic" charset="0"/>
                <a:ea typeface="Century Gothic" charset="0"/>
                <a:cs typeface="Century Gothic" charset="0"/>
              </a:rPr>
              <a:t>Geographical Review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72249" y="4217237"/>
            <a:ext cx="5357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3200" b="1" dirty="0" smtClean="0">
                <a:latin typeface="Century Gothic" charset="0"/>
                <a:ea typeface="Century Gothic" charset="0"/>
                <a:cs typeface="Century Gothic" charset="0"/>
              </a:rPr>
              <a:t>Helpful References</a:t>
            </a:r>
            <a:endParaRPr lang="en-US" sz="3200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203156" y="4722075"/>
            <a:ext cx="5855494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1900" dirty="0">
                <a:latin typeface="Century Gothic" charset="0"/>
                <a:ea typeface="Century Gothic" charset="0"/>
                <a:cs typeface="Century Gothic" charset="0"/>
              </a:rPr>
              <a:t>Guest post: Piecing together the Arctic’s sea ice history back to </a:t>
            </a:r>
            <a:r>
              <a:rPr lang="en-US" sz="1900" dirty="0" smtClean="0">
                <a:latin typeface="Century Gothic" charset="0"/>
                <a:ea typeface="Century Gothic" charset="0"/>
                <a:cs typeface="Century Gothic" charset="0"/>
              </a:rPr>
              <a:t>1850 [</a:t>
            </a:r>
            <a:r>
              <a:rPr lang="en-US" sz="1900" i="1" dirty="0" smtClean="0">
                <a:latin typeface="Century Gothic" charset="0"/>
                <a:ea typeface="Century Gothic" charset="0"/>
                <a:cs typeface="Century Gothic" charset="0"/>
              </a:rPr>
              <a:t>Carbon Brief</a:t>
            </a:r>
            <a:r>
              <a:rPr lang="en-US" sz="1900" dirty="0" smtClean="0">
                <a:latin typeface="Century Gothic" charset="0"/>
                <a:ea typeface="Century Gothic" charset="0"/>
                <a:cs typeface="Century Gothic" charset="0"/>
              </a:rPr>
              <a:t>]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900" dirty="0">
                <a:latin typeface="Century Gothic" charset="0"/>
                <a:ea typeface="Century Gothic" charset="0"/>
                <a:cs typeface="Century Gothic" charset="0"/>
              </a:rPr>
              <a:t>Arctic Summer Sea Ice – Going Down, Down, </a:t>
            </a:r>
            <a:r>
              <a:rPr lang="en-US" sz="1900" dirty="0" smtClean="0">
                <a:latin typeface="Century Gothic" charset="0"/>
                <a:ea typeface="Century Gothic" charset="0"/>
                <a:cs typeface="Century Gothic" charset="0"/>
              </a:rPr>
              <a:t>Down [</a:t>
            </a:r>
            <a:r>
              <a:rPr lang="en-US" sz="1900" i="1" dirty="0" smtClean="0">
                <a:latin typeface="Century Gothic" charset="0"/>
                <a:ea typeface="Century Gothic" charset="0"/>
                <a:cs typeface="Century Gothic" charset="0"/>
              </a:rPr>
              <a:t>The New York Times</a:t>
            </a:r>
            <a:r>
              <a:rPr lang="en-US" sz="1900" dirty="0" smtClean="0">
                <a:latin typeface="Century Gothic" charset="0"/>
                <a:ea typeface="Century Gothic" charset="0"/>
                <a:cs typeface="Century Gothic" charset="0"/>
              </a:rPr>
              <a:t>]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900" dirty="0">
                <a:latin typeface="Century Gothic" charset="0"/>
                <a:ea typeface="Century Gothic" charset="0"/>
                <a:cs typeface="Century Gothic" charset="0"/>
              </a:rPr>
              <a:t>Historical Data Shows Arctic Melt of Last Two Decades Is </a:t>
            </a:r>
            <a:r>
              <a:rPr lang="en-US" sz="1900" dirty="0" smtClean="0">
                <a:latin typeface="Century Gothic" charset="0"/>
                <a:ea typeface="Century Gothic" charset="0"/>
                <a:cs typeface="Century Gothic" charset="0"/>
              </a:rPr>
              <a:t>'Unprecedented’ [</a:t>
            </a:r>
            <a:r>
              <a:rPr lang="en-US" sz="1900" i="1" dirty="0" err="1" smtClean="0">
                <a:latin typeface="Century Gothic" charset="0"/>
                <a:ea typeface="Century Gothic" charset="0"/>
                <a:cs typeface="Century Gothic" charset="0"/>
              </a:rPr>
              <a:t>InsideClimate</a:t>
            </a:r>
            <a:r>
              <a:rPr lang="en-US" sz="1900" i="1" dirty="0" smtClean="0">
                <a:latin typeface="Century Gothic" charset="0"/>
                <a:ea typeface="Century Gothic" charset="0"/>
                <a:cs typeface="Century Gothic" charset="0"/>
              </a:rPr>
              <a:t> News]</a:t>
            </a:r>
            <a:endParaRPr lang="en-US" sz="1900" dirty="0">
              <a:latin typeface="Century Gothic" charset="0"/>
              <a:ea typeface="Century Gothic" charset="0"/>
              <a:cs typeface="Century Gothic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19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6116650" y="4241667"/>
            <a:ext cx="6057900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116650" y="1940792"/>
            <a:ext cx="6057900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89371" y="6476402"/>
            <a:ext cx="5855494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b="1" dirty="0">
                <a:latin typeface="Century Gothic" charset="0"/>
                <a:ea typeface="Century Gothic" charset="0"/>
                <a:cs typeface="Century Gothic" charset="0"/>
              </a:rPr>
              <a:t>Data: </a:t>
            </a:r>
            <a:r>
              <a:rPr lang="en-US" sz="1900" i="1" dirty="0">
                <a:latin typeface="Century Gothic" charset="0"/>
                <a:ea typeface="Century Gothic" charset="0"/>
                <a:cs typeface="Century Gothic" charset="0"/>
              </a:rPr>
              <a:t>https://</a:t>
            </a:r>
            <a:r>
              <a:rPr lang="en-US" sz="1900" i="1" dirty="0" err="1">
                <a:latin typeface="Century Gothic" charset="0"/>
                <a:ea typeface="Century Gothic" charset="0"/>
                <a:cs typeface="Century Gothic" charset="0"/>
              </a:rPr>
              <a:t>nsidc.org</a:t>
            </a:r>
            <a:r>
              <a:rPr lang="en-US" sz="1900" i="1" dirty="0">
                <a:latin typeface="Century Gothic" charset="0"/>
                <a:ea typeface="Century Gothic" charset="0"/>
                <a:cs typeface="Century Gothic" charset="0"/>
              </a:rPr>
              <a:t>/data/g10010</a:t>
            </a:r>
          </a:p>
          <a:p>
            <a:endParaRPr lang="en-US" sz="19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6134100" y="0"/>
            <a:ext cx="0" cy="6814956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80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18" y="0"/>
            <a:ext cx="10748963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243888" y="5372100"/>
            <a:ext cx="234315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30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8600"/>
            <a:ext cx="12192000" cy="384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0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8600"/>
            <a:ext cx="12192000" cy="384366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-39826"/>
            <a:ext cx="12191999" cy="6897826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58202">
            <a:off x="1524000" y="1955800"/>
            <a:ext cx="91313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3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8600"/>
            <a:ext cx="12192000" cy="38436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58202">
            <a:off x="1524000" y="1955800"/>
            <a:ext cx="9131300" cy="29337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-39826"/>
            <a:ext cx="12191999" cy="6897826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174654"/>
            <a:ext cx="9566275" cy="250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35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8600"/>
            <a:ext cx="12192000" cy="38436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58202">
            <a:off x="1524000" y="1955800"/>
            <a:ext cx="9131300" cy="2933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174654"/>
            <a:ext cx="9566275" cy="250869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-39826"/>
            <a:ext cx="12191999" cy="6897826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8173">
            <a:off x="-96465" y="1348429"/>
            <a:ext cx="12384928" cy="258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7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8600"/>
            <a:ext cx="12192000" cy="38436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58202">
            <a:off x="1524000" y="1955800"/>
            <a:ext cx="9131300" cy="2933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174654"/>
            <a:ext cx="9566275" cy="25086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8173">
            <a:off x="-96465" y="1348429"/>
            <a:ext cx="12384928" cy="258254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-39826"/>
            <a:ext cx="12191999" cy="6897826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57367">
            <a:off x="718026" y="2307710"/>
            <a:ext cx="10416222" cy="153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48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8600"/>
            <a:ext cx="12192000" cy="38436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58202">
            <a:off x="1524000" y="1955800"/>
            <a:ext cx="9131300" cy="2933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174654"/>
            <a:ext cx="9566275" cy="25086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8173">
            <a:off x="-96465" y="1348429"/>
            <a:ext cx="12384928" cy="25825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57367">
            <a:off x="718026" y="2307710"/>
            <a:ext cx="10416222" cy="153738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-39826"/>
            <a:ext cx="12191999" cy="6897826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4626"/>
            <a:ext cx="12192000" cy="110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1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1016</TotalTime>
  <Words>492</Words>
  <Application>Microsoft Macintosh PowerPoint</Application>
  <PresentationFormat>Widescreen</PresentationFormat>
  <Paragraphs>101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Century Gothic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69</cp:revision>
  <dcterms:created xsi:type="dcterms:W3CDTF">2016-11-30T16:05:36Z</dcterms:created>
  <dcterms:modified xsi:type="dcterms:W3CDTF">2017-04-29T16:05:24Z</dcterms:modified>
</cp:coreProperties>
</file>